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66" r:id="rId5"/>
    <p:sldId id="267" r:id="rId6"/>
    <p:sldId id="265" r:id="rId7"/>
    <p:sldId id="272" r:id="rId8"/>
    <p:sldId id="269" r:id="rId9"/>
    <p:sldId id="271" r:id="rId10"/>
    <p:sldId id="291" r:id="rId11"/>
    <p:sldId id="276" r:id="rId12"/>
    <p:sldId id="282" r:id="rId13"/>
    <p:sldId id="283" r:id="rId14"/>
    <p:sldId id="288" r:id="rId15"/>
    <p:sldId id="284" r:id="rId16"/>
    <p:sldId id="285" r:id="rId17"/>
    <p:sldId id="286" r:id="rId18"/>
    <p:sldId id="290" r:id="rId19"/>
    <p:sldId id="260" r:id="rId20"/>
    <p:sldId id="261" r:id="rId21"/>
    <p:sldId id="28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feynmanlectures.caltech.edu/I_21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ternetarchaeology.org/www.geocities.com/Templarser/chaos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kit.ilyam.org/Draft_2016_IYPT_Reference_kit.pdf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ms.uvm.edu/~tlakoba/AppliedUGMath/notes/lecture_7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2. </a:t>
            </a:r>
            <a:r>
              <a:rPr lang="en-US" dirty="0" err="1" smtClean="0"/>
              <a:t>Ome</a:t>
            </a:r>
            <a:r>
              <a:rPr lang="sk-SK" dirty="0" smtClean="0"/>
              <a:t>škané kyvadlo</a:t>
            </a: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Úvodné sústredenie TMF</a:t>
            </a:r>
          </a:p>
          <a:p>
            <a:r>
              <a:rPr lang="sk-SK" dirty="0"/>
              <a:t>Lucia Mišianiková, Michal </a:t>
            </a:r>
            <a:r>
              <a:rPr lang="sk-SK" dirty="0" smtClean="0"/>
              <a:t>Hledík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3933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Námety na experimentovanie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1" dirty="0" smtClean="0"/>
              <a:t>3. Niečo navyše</a:t>
            </a:r>
          </a:p>
          <a:p>
            <a:r>
              <a:rPr lang="sk-SK" dirty="0" smtClean="0"/>
              <a:t>Extrémne hodnoty parametrov</a:t>
            </a:r>
          </a:p>
          <a:p>
            <a:r>
              <a:rPr lang="sk-SK" dirty="0" smtClean="0"/>
              <a:t>Nájsť a preskúmať zložitejší, ale zaujímavý (periodický</a:t>
            </a:r>
            <a:r>
              <a:rPr lang="sk-SK" dirty="0"/>
              <a:t>,</a:t>
            </a:r>
            <a:r>
              <a:rPr lang="sk-SK" dirty="0" smtClean="0"/>
              <a:t> systematický) pohyb</a:t>
            </a:r>
          </a:p>
          <a:p>
            <a:r>
              <a:rPr lang="sk-SK" dirty="0" smtClean="0"/>
              <a:t>Kamera </a:t>
            </a:r>
            <a:r>
              <a:rPr lang="sk-SK" dirty="0"/>
              <a:t>točiaca sa spolu s </a:t>
            </a:r>
            <a:r>
              <a:rPr lang="sk-SK" dirty="0" smtClean="0"/>
              <a:t>kyvadlom,</a:t>
            </a:r>
            <a:br>
              <a:rPr lang="sk-SK" dirty="0" smtClean="0"/>
            </a:br>
            <a:r>
              <a:rPr lang="sk-SK" dirty="0" smtClean="0"/>
              <a:t>vizualizácia trajektórie dlhou expozíciou</a:t>
            </a:r>
            <a:endParaRPr lang="sk-SK" dirty="0"/>
          </a:p>
        </p:txBody>
      </p:sp>
      <p:sp>
        <p:nvSpPr>
          <p:cNvPr id="6" name="Freeform 5"/>
          <p:cNvSpPr/>
          <p:nvPr/>
        </p:nvSpPr>
        <p:spPr>
          <a:xfrm>
            <a:off x="7303978" y="2438400"/>
            <a:ext cx="1587764" cy="1419891"/>
          </a:xfrm>
          <a:custGeom>
            <a:avLst/>
            <a:gdLst>
              <a:gd name="connsiteX0" fmla="*/ 958608 w 1569950"/>
              <a:gd name="connsiteY0" fmla="*/ 88900 h 1484707"/>
              <a:gd name="connsiteX1" fmla="*/ 374408 w 1569950"/>
              <a:gd name="connsiteY1" fmla="*/ 177800 h 1484707"/>
              <a:gd name="connsiteX2" fmla="*/ 209308 w 1569950"/>
              <a:gd name="connsiteY2" fmla="*/ 685800 h 1484707"/>
              <a:gd name="connsiteX3" fmla="*/ 590308 w 1569950"/>
              <a:gd name="connsiteY3" fmla="*/ 533400 h 1484707"/>
              <a:gd name="connsiteX4" fmla="*/ 133108 w 1569950"/>
              <a:gd name="connsiteY4" fmla="*/ 406400 h 1484707"/>
              <a:gd name="connsiteX5" fmla="*/ 18808 w 1569950"/>
              <a:gd name="connsiteY5" fmla="*/ 939800 h 1484707"/>
              <a:gd name="connsiteX6" fmla="*/ 463308 w 1569950"/>
              <a:gd name="connsiteY6" fmla="*/ 1346200 h 1484707"/>
              <a:gd name="connsiteX7" fmla="*/ 818908 w 1569950"/>
              <a:gd name="connsiteY7" fmla="*/ 1117600 h 1484707"/>
              <a:gd name="connsiteX8" fmla="*/ 437908 w 1569950"/>
              <a:gd name="connsiteY8" fmla="*/ 1054100 h 1484707"/>
              <a:gd name="connsiteX9" fmla="*/ 488708 w 1569950"/>
              <a:gd name="connsiteY9" fmla="*/ 1409700 h 1484707"/>
              <a:gd name="connsiteX10" fmla="*/ 1060208 w 1569950"/>
              <a:gd name="connsiteY10" fmla="*/ 1447800 h 1484707"/>
              <a:gd name="connsiteX11" fmla="*/ 1555508 w 1569950"/>
              <a:gd name="connsiteY11" fmla="*/ 977900 h 1484707"/>
              <a:gd name="connsiteX12" fmla="*/ 1288808 w 1569950"/>
              <a:gd name="connsiteY12" fmla="*/ 736600 h 1484707"/>
              <a:gd name="connsiteX13" fmla="*/ 1161808 w 1569950"/>
              <a:gd name="connsiteY13" fmla="*/ 1016000 h 1484707"/>
              <a:gd name="connsiteX14" fmla="*/ 1453908 w 1569950"/>
              <a:gd name="connsiteY14" fmla="*/ 952500 h 1484707"/>
              <a:gd name="connsiteX15" fmla="*/ 1555508 w 1569950"/>
              <a:gd name="connsiteY15" fmla="*/ 482600 h 1484707"/>
              <a:gd name="connsiteX16" fmla="*/ 1161808 w 1569950"/>
              <a:gd name="connsiteY16" fmla="*/ 215900 h 1484707"/>
              <a:gd name="connsiteX17" fmla="*/ 844308 w 1569950"/>
              <a:gd name="connsiteY17" fmla="*/ 355600 h 1484707"/>
              <a:gd name="connsiteX18" fmla="*/ 1161808 w 1569950"/>
              <a:gd name="connsiteY18" fmla="*/ 431800 h 1484707"/>
              <a:gd name="connsiteX19" fmla="*/ 1149108 w 1569950"/>
              <a:gd name="connsiteY19" fmla="*/ 114300 h 1484707"/>
              <a:gd name="connsiteX20" fmla="*/ 539508 w 1569950"/>
              <a:gd name="connsiteY20" fmla="*/ 0 h 1484707"/>
              <a:gd name="connsiteX0" fmla="*/ 958608 w 1569950"/>
              <a:gd name="connsiteY0" fmla="*/ 2379 h 1398186"/>
              <a:gd name="connsiteX1" fmla="*/ 374408 w 1569950"/>
              <a:gd name="connsiteY1" fmla="*/ 91279 h 1398186"/>
              <a:gd name="connsiteX2" fmla="*/ 209308 w 1569950"/>
              <a:gd name="connsiteY2" fmla="*/ 599279 h 1398186"/>
              <a:gd name="connsiteX3" fmla="*/ 590308 w 1569950"/>
              <a:gd name="connsiteY3" fmla="*/ 446879 h 1398186"/>
              <a:gd name="connsiteX4" fmla="*/ 133108 w 1569950"/>
              <a:gd name="connsiteY4" fmla="*/ 319879 h 1398186"/>
              <a:gd name="connsiteX5" fmla="*/ 18808 w 1569950"/>
              <a:gd name="connsiteY5" fmla="*/ 853279 h 1398186"/>
              <a:gd name="connsiteX6" fmla="*/ 463308 w 1569950"/>
              <a:gd name="connsiteY6" fmla="*/ 1259679 h 1398186"/>
              <a:gd name="connsiteX7" fmla="*/ 818908 w 1569950"/>
              <a:gd name="connsiteY7" fmla="*/ 1031079 h 1398186"/>
              <a:gd name="connsiteX8" fmla="*/ 437908 w 1569950"/>
              <a:gd name="connsiteY8" fmla="*/ 967579 h 1398186"/>
              <a:gd name="connsiteX9" fmla="*/ 488708 w 1569950"/>
              <a:gd name="connsiteY9" fmla="*/ 1323179 h 1398186"/>
              <a:gd name="connsiteX10" fmla="*/ 1060208 w 1569950"/>
              <a:gd name="connsiteY10" fmla="*/ 1361279 h 1398186"/>
              <a:gd name="connsiteX11" fmla="*/ 1555508 w 1569950"/>
              <a:gd name="connsiteY11" fmla="*/ 891379 h 1398186"/>
              <a:gd name="connsiteX12" fmla="*/ 1288808 w 1569950"/>
              <a:gd name="connsiteY12" fmla="*/ 650079 h 1398186"/>
              <a:gd name="connsiteX13" fmla="*/ 1161808 w 1569950"/>
              <a:gd name="connsiteY13" fmla="*/ 929479 h 1398186"/>
              <a:gd name="connsiteX14" fmla="*/ 1453908 w 1569950"/>
              <a:gd name="connsiteY14" fmla="*/ 865979 h 1398186"/>
              <a:gd name="connsiteX15" fmla="*/ 1555508 w 1569950"/>
              <a:gd name="connsiteY15" fmla="*/ 396079 h 1398186"/>
              <a:gd name="connsiteX16" fmla="*/ 1161808 w 1569950"/>
              <a:gd name="connsiteY16" fmla="*/ 129379 h 1398186"/>
              <a:gd name="connsiteX17" fmla="*/ 844308 w 1569950"/>
              <a:gd name="connsiteY17" fmla="*/ 269079 h 1398186"/>
              <a:gd name="connsiteX18" fmla="*/ 1161808 w 1569950"/>
              <a:gd name="connsiteY18" fmla="*/ 345279 h 1398186"/>
              <a:gd name="connsiteX19" fmla="*/ 1149108 w 1569950"/>
              <a:gd name="connsiteY19" fmla="*/ 27779 h 1398186"/>
              <a:gd name="connsiteX20" fmla="*/ 463308 w 1569950"/>
              <a:gd name="connsiteY20" fmla="*/ 167479 h 1398186"/>
              <a:gd name="connsiteX0" fmla="*/ 958608 w 1569950"/>
              <a:gd name="connsiteY0" fmla="*/ 2379 h 1398186"/>
              <a:gd name="connsiteX1" fmla="*/ 374408 w 1569950"/>
              <a:gd name="connsiteY1" fmla="*/ 91279 h 1398186"/>
              <a:gd name="connsiteX2" fmla="*/ 209308 w 1569950"/>
              <a:gd name="connsiteY2" fmla="*/ 599279 h 1398186"/>
              <a:gd name="connsiteX3" fmla="*/ 590308 w 1569950"/>
              <a:gd name="connsiteY3" fmla="*/ 446879 h 1398186"/>
              <a:gd name="connsiteX4" fmla="*/ 133108 w 1569950"/>
              <a:gd name="connsiteY4" fmla="*/ 319879 h 1398186"/>
              <a:gd name="connsiteX5" fmla="*/ 18808 w 1569950"/>
              <a:gd name="connsiteY5" fmla="*/ 853279 h 1398186"/>
              <a:gd name="connsiteX6" fmla="*/ 463308 w 1569950"/>
              <a:gd name="connsiteY6" fmla="*/ 1259679 h 1398186"/>
              <a:gd name="connsiteX7" fmla="*/ 818908 w 1569950"/>
              <a:gd name="connsiteY7" fmla="*/ 1031079 h 1398186"/>
              <a:gd name="connsiteX8" fmla="*/ 437908 w 1569950"/>
              <a:gd name="connsiteY8" fmla="*/ 967579 h 1398186"/>
              <a:gd name="connsiteX9" fmla="*/ 488708 w 1569950"/>
              <a:gd name="connsiteY9" fmla="*/ 1323179 h 1398186"/>
              <a:gd name="connsiteX10" fmla="*/ 1060208 w 1569950"/>
              <a:gd name="connsiteY10" fmla="*/ 1361279 h 1398186"/>
              <a:gd name="connsiteX11" fmla="*/ 1555508 w 1569950"/>
              <a:gd name="connsiteY11" fmla="*/ 891379 h 1398186"/>
              <a:gd name="connsiteX12" fmla="*/ 1288808 w 1569950"/>
              <a:gd name="connsiteY12" fmla="*/ 650079 h 1398186"/>
              <a:gd name="connsiteX13" fmla="*/ 1161808 w 1569950"/>
              <a:gd name="connsiteY13" fmla="*/ 929479 h 1398186"/>
              <a:gd name="connsiteX14" fmla="*/ 1453908 w 1569950"/>
              <a:gd name="connsiteY14" fmla="*/ 865979 h 1398186"/>
              <a:gd name="connsiteX15" fmla="*/ 1555508 w 1569950"/>
              <a:gd name="connsiteY15" fmla="*/ 396079 h 1398186"/>
              <a:gd name="connsiteX16" fmla="*/ 1161808 w 1569950"/>
              <a:gd name="connsiteY16" fmla="*/ 129379 h 1398186"/>
              <a:gd name="connsiteX17" fmla="*/ 844308 w 1569950"/>
              <a:gd name="connsiteY17" fmla="*/ 269079 h 1398186"/>
              <a:gd name="connsiteX18" fmla="*/ 1161808 w 1569950"/>
              <a:gd name="connsiteY18" fmla="*/ 345279 h 1398186"/>
              <a:gd name="connsiteX19" fmla="*/ 1149108 w 1569950"/>
              <a:gd name="connsiteY19" fmla="*/ 27779 h 1398186"/>
              <a:gd name="connsiteX20" fmla="*/ 463308 w 1569950"/>
              <a:gd name="connsiteY20" fmla="*/ 167479 h 1398186"/>
              <a:gd name="connsiteX0" fmla="*/ 958608 w 1569950"/>
              <a:gd name="connsiteY0" fmla="*/ 24084 h 1419891"/>
              <a:gd name="connsiteX1" fmla="*/ 374408 w 1569950"/>
              <a:gd name="connsiteY1" fmla="*/ 112984 h 1419891"/>
              <a:gd name="connsiteX2" fmla="*/ 209308 w 1569950"/>
              <a:gd name="connsiteY2" fmla="*/ 620984 h 1419891"/>
              <a:gd name="connsiteX3" fmla="*/ 590308 w 1569950"/>
              <a:gd name="connsiteY3" fmla="*/ 468584 h 1419891"/>
              <a:gd name="connsiteX4" fmla="*/ 133108 w 1569950"/>
              <a:gd name="connsiteY4" fmla="*/ 341584 h 1419891"/>
              <a:gd name="connsiteX5" fmla="*/ 18808 w 1569950"/>
              <a:gd name="connsiteY5" fmla="*/ 874984 h 1419891"/>
              <a:gd name="connsiteX6" fmla="*/ 463308 w 1569950"/>
              <a:gd name="connsiteY6" fmla="*/ 1281384 h 1419891"/>
              <a:gd name="connsiteX7" fmla="*/ 818908 w 1569950"/>
              <a:gd name="connsiteY7" fmla="*/ 1052784 h 1419891"/>
              <a:gd name="connsiteX8" fmla="*/ 437908 w 1569950"/>
              <a:gd name="connsiteY8" fmla="*/ 989284 h 1419891"/>
              <a:gd name="connsiteX9" fmla="*/ 488708 w 1569950"/>
              <a:gd name="connsiteY9" fmla="*/ 1344884 h 1419891"/>
              <a:gd name="connsiteX10" fmla="*/ 1060208 w 1569950"/>
              <a:gd name="connsiteY10" fmla="*/ 1382984 h 1419891"/>
              <a:gd name="connsiteX11" fmla="*/ 1555508 w 1569950"/>
              <a:gd name="connsiteY11" fmla="*/ 913084 h 1419891"/>
              <a:gd name="connsiteX12" fmla="*/ 1288808 w 1569950"/>
              <a:gd name="connsiteY12" fmla="*/ 671784 h 1419891"/>
              <a:gd name="connsiteX13" fmla="*/ 1161808 w 1569950"/>
              <a:gd name="connsiteY13" fmla="*/ 951184 h 1419891"/>
              <a:gd name="connsiteX14" fmla="*/ 1453908 w 1569950"/>
              <a:gd name="connsiteY14" fmla="*/ 887684 h 1419891"/>
              <a:gd name="connsiteX15" fmla="*/ 1555508 w 1569950"/>
              <a:gd name="connsiteY15" fmla="*/ 417784 h 1419891"/>
              <a:gd name="connsiteX16" fmla="*/ 1161808 w 1569950"/>
              <a:gd name="connsiteY16" fmla="*/ 151084 h 1419891"/>
              <a:gd name="connsiteX17" fmla="*/ 844308 w 1569950"/>
              <a:gd name="connsiteY17" fmla="*/ 290784 h 1419891"/>
              <a:gd name="connsiteX18" fmla="*/ 1161808 w 1569950"/>
              <a:gd name="connsiteY18" fmla="*/ 366984 h 1419891"/>
              <a:gd name="connsiteX19" fmla="*/ 1149108 w 1569950"/>
              <a:gd name="connsiteY19" fmla="*/ 49484 h 1419891"/>
              <a:gd name="connsiteX20" fmla="*/ 463308 w 1569950"/>
              <a:gd name="connsiteY20" fmla="*/ 189184 h 1419891"/>
              <a:gd name="connsiteX0" fmla="*/ 958608 w 1569950"/>
              <a:gd name="connsiteY0" fmla="*/ 24084 h 1419891"/>
              <a:gd name="connsiteX1" fmla="*/ 374408 w 1569950"/>
              <a:gd name="connsiteY1" fmla="*/ 112984 h 1419891"/>
              <a:gd name="connsiteX2" fmla="*/ 209308 w 1569950"/>
              <a:gd name="connsiteY2" fmla="*/ 620984 h 1419891"/>
              <a:gd name="connsiteX3" fmla="*/ 590308 w 1569950"/>
              <a:gd name="connsiteY3" fmla="*/ 468584 h 1419891"/>
              <a:gd name="connsiteX4" fmla="*/ 133108 w 1569950"/>
              <a:gd name="connsiteY4" fmla="*/ 341584 h 1419891"/>
              <a:gd name="connsiteX5" fmla="*/ 18808 w 1569950"/>
              <a:gd name="connsiteY5" fmla="*/ 874984 h 1419891"/>
              <a:gd name="connsiteX6" fmla="*/ 463308 w 1569950"/>
              <a:gd name="connsiteY6" fmla="*/ 1281384 h 1419891"/>
              <a:gd name="connsiteX7" fmla="*/ 818908 w 1569950"/>
              <a:gd name="connsiteY7" fmla="*/ 1052784 h 1419891"/>
              <a:gd name="connsiteX8" fmla="*/ 437908 w 1569950"/>
              <a:gd name="connsiteY8" fmla="*/ 989284 h 1419891"/>
              <a:gd name="connsiteX9" fmla="*/ 488708 w 1569950"/>
              <a:gd name="connsiteY9" fmla="*/ 1344884 h 1419891"/>
              <a:gd name="connsiteX10" fmla="*/ 1060208 w 1569950"/>
              <a:gd name="connsiteY10" fmla="*/ 1382984 h 1419891"/>
              <a:gd name="connsiteX11" fmla="*/ 1555508 w 1569950"/>
              <a:gd name="connsiteY11" fmla="*/ 913084 h 1419891"/>
              <a:gd name="connsiteX12" fmla="*/ 1288808 w 1569950"/>
              <a:gd name="connsiteY12" fmla="*/ 671784 h 1419891"/>
              <a:gd name="connsiteX13" fmla="*/ 1161808 w 1569950"/>
              <a:gd name="connsiteY13" fmla="*/ 951184 h 1419891"/>
              <a:gd name="connsiteX14" fmla="*/ 1453908 w 1569950"/>
              <a:gd name="connsiteY14" fmla="*/ 887684 h 1419891"/>
              <a:gd name="connsiteX15" fmla="*/ 1555508 w 1569950"/>
              <a:gd name="connsiteY15" fmla="*/ 417784 h 1419891"/>
              <a:gd name="connsiteX16" fmla="*/ 1161808 w 1569950"/>
              <a:gd name="connsiteY16" fmla="*/ 151084 h 1419891"/>
              <a:gd name="connsiteX17" fmla="*/ 844308 w 1569950"/>
              <a:gd name="connsiteY17" fmla="*/ 290784 h 1419891"/>
              <a:gd name="connsiteX18" fmla="*/ 1161808 w 1569950"/>
              <a:gd name="connsiteY18" fmla="*/ 366984 h 1419891"/>
              <a:gd name="connsiteX19" fmla="*/ 1149108 w 1569950"/>
              <a:gd name="connsiteY19" fmla="*/ 49484 h 1419891"/>
              <a:gd name="connsiteX20" fmla="*/ 463308 w 1569950"/>
              <a:gd name="connsiteY20" fmla="*/ 189184 h 1419891"/>
              <a:gd name="connsiteX0" fmla="*/ 958608 w 1569950"/>
              <a:gd name="connsiteY0" fmla="*/ 24084 h 1419891"/>
              <a:gd name="connsiteX1" fmla="*/ 374408 w 1569950"/>
              <a:gd name="connsiteY1" fmla="*/ 112984 h 1419891"/>
              <a:gd name="connsiteX2" fmla="*/ 209308 w 1569950"/>
              <a:gd name="connsiteY2" fmla="*/ 620984 h 1419891"/>
              <a:gd name="connsiteX3" fmla="*/ 590308 w 1569950"/>
              <a:gd name="connsiteY3" fmla="*/ 468584 h 1419891"/>
              <a:gd name="connsiteX4" fmla="*/ 133108 w 1569950"/>
              <a:gd name="connsiteY4" fmla="*/ 341584 h 1419891"/>
              <a:gd name="connsiteX5" fmla="*/ 18808 w 1569950"/>
              <a:gd name="connsiteY5" fmla="*/ 874984 h 1419891"/>
              <a:gd name="connsiteX6" fmla="*/ 463308 w 1569950"/>
              <a:gd name="connsiteY6" fmla="*/ 1281384 h 1419891"/>
              <a:gd name="connsiteX7" fmla="*/ 818908 w 1569950"/>
              <a:gd name="connsiteY7" fmla="*/ 1052784 h 1419891"/>
              <a:gd name="connsiteX8" fmla="*/ 437908 w 1569950"/>
              <a:gd name="connsiteY8" fmla="*/ 989284 h 1419891"/>
              <a:gd name="connsiteX9" fmla="*/ 488708 w 1569950"/>
              <a:gd name="connsiteY9" fmla="*/ 1344884 h 1419891"/>
              <a:gd name="connsiteX10" fmla="*/ 1060208 w 1569950"/>
              <a:gd name="connsiteY10" fmla="*/ 1382984 h 1419891"/>
              <a:gd name="connsiteX11" fmla="*/ 1555508 w 1569950"/>
              <a:gd name="connsiteY11" fmla="*/ 913084 h 1419891"/>
              <a:gd name="connsiteX12" fmla="*/ 1288808 w 1569950"/>
              <a:gd name="connsiteY12" fmla="*/ 671784 h 1419891"/>
              <a:gd name="connsiteX13" fmla="*/ 1161808 w 1569950"/>
              <a:gd name="connsiteY13" fmla="*/ 951184 h 1419891"/>
              <a:gd name="connsiteX14" fmla="*/ 1453908 w 1569950"/>
              <a:gd name="connsiteY14" fmla="*/ 887684 h 1419891"/>
              <a:gd name="connsiteX15" fmla="*/ 1555508 w 1569950"/>
              <a:gd name="connsiteY15" fmla="*/ 417784 h 1419891"/>
              <a:gd name="connsiteX16" fmla="*/ 1161808 w 1569950"/>
              <a:gd name="connsiteY16" fmla="*/ 151084 h 1419891"/>
              <a:gd name="connsiteX17" fmla="*/ 844308 w 1569950"/>
              <a:gd name="connsiteY17" fmla="*/ 290784 h 1419891"/>
              <a:gd name="connsiteX18" fmla="*/ 1161808 w 1569950"/>
              <a:gd name="connsiteY18" fmla="*/ 366984 h 1419891"/>
              <a:gd name="connsiteX19" fmla="*/ 1149108 w 1569950"/>
              <a:gd name="connsiteY19" fmla="*/ 49484 h 1419891"/>
              <a:gd name="connsiteX20" fmla="*/ 463308 w 1569950"/>
              <a:gd name="connsiteY20" fmla="*/ 189184 h 1419891"/>
              <a:gd name="connsiteX0" fmla="*/ 958608 w 1569950"/>
              <a:gd name="connsiteY0" fmla="*/ 24084 h 1419891"/>
              <a:gd name="connsiteX1" fmla="*/ 374408 w 1569950"/>
              <a:gd name="connsiteY1" fmla="*/ 112984 h 1419891"/>
              <a:gd name="connsiteX2" fmla="*/ 209308 w 1569950"/>
              <a:gd name="connsiteY2" fmla="*/ 620984 h 1419891"/>
              <a:gd name="connsiteX3" fmla="*/ 590308 w 1569950"/>
              <a:gd name="connsiteY3" fmla="*/ 468584 h 1419891"/>
              <a:gd name="connsiteX4" fmla="*/ 133108 w 1569950"/>
              <a:gd name="connsiteY4" fmla="*/ 341584 h 1419891"/>
              <a:gd name="connsiteX5" fmla="*/ 18808 w 1569950"/>
              <a:gd name="connsiteY5" fmla="*/ 874984 h 1419891"/>
              <a:gd name="connsiteX6" fmla="*/ 463308 w 1569950"/>
              <a:gd name="connsiteY6" fmla="*/ 1281384 h 1419891"/>
              <a:gd name="connsiteX7" fmla="*/ 818908 w 1569950"/>
              <a:gd name="connsiteY7" fmla="*/ 1052784 h 1419891"/>
              <a:gd name="connsiteX8" fmla="*/ 437908 w 1569950"/>
              <a:gd name="connsiteY8" fmla="*/ 989284 h 1419891"/>
              <a:gd name="connsiteX9" fmla="*/ 488708 w 1569950"/>
              <a:gd name="connsiteY9" fmla="*/ 1344884 h 1419891"/>
              <a:gd name="connsiteX10" fmla="*/ 1060208 w 1569950"/>
              <a:gd name="connsiteY10" fmla="*/ 1382984 h 1419891"/>
              <a:gd name="connsiteX11" fmla="*/ 1555508 w 1569950"/>
              <a:gd name="connsiteY11" fmla="*/ 913084 h 1419891"/>
              <a:gd name="connsiteX12" fmla="*/ 1288808 w 1569950"/>
              <a:gd name="connsiteY12" fmla="*/ 671784 h 1419891"/>
              <a:gd name="connsiteX13" fmla="*/ 1161808 w 1569950"/>
              <a:gd name="connsiteY13" fmla="*/ 951184 h 1419891"/>
              <a:gd name="connsiteX14" fmla="*/ 1453908 w 1569950"/>
              <a:gd name="connsiteY14" fmla="*/ 887684 h 1419891"/>
              <a:gd name="connsiteX15" fmla="*/ 1555508 w 1569950"/>
              <a:gd name="connsiteY15" fmla="*/ 417784 h 1419891"/>
              <a:gd name="connsiteX16" fmla="*/ 1161808 w 1569950"/>
              <a:gd name="connsiteY16" fmla="*/ 151084 h 1419891"/>
              <a:gd name="connsiteX17" fmla="*/ 844308 w 1569950"/>
              <a:gd name="connsiteY17" fmla="*/ 290784 h 1419891"/>
              <a:gd name="connsiteX18" fmla="*/ 1161808 w 1569950"/>
              <a:gd name="connsiteY18" fmla="*/ 366984 h 1419891"/>
              <a:gd name="connsiteX19" fmla="*/ 1149108 w 1569950"/>
              <a:gd name="connsiteY19" fmla="*/ 49484 h 1419891"/>
              <a:gd name="connsiteX20" fmla="*/ 463308 w 1569950"/>
              <a:gd name="connsiteY20" fmla="*/ 189184 h 1419891"/>
              <a:gd name="connsiteX0" fmla="*/ 958608 w 1569950"/>
              <a:gd name="connsiteY0" fmla="*/ 24084 h 1419891"/>
              <a:gd name="connsiteX1" fmla="*/ 374408 w 1569950"/>
              <a:gd name="connsiteY1" fmla="*/ 112984 h 1419891"/>
              <a:gd name="connsiteX2" fmla="*/ 209308 w 1569950"/>
              <a:gd name="connsiteY2" fmla="*/ 620984 h 1419891"/>
              <a:gd name="connsiteX3" fmla="*/ 590308 w 1569950"/>
              <a:gd name="connsiteY3" fmla="*/ 468584 h 1419891"/>
              <a:gd name="connsiteX4" fmla="*/ 133108 w 1569950"/>
              <a:gd name="connsiteY4" fmla="*/ 341584 h 1419891"/>
              <a:gd name="connsiteX5" fmla="*/ 18808 w 1569950"/>
              <a:gd name="connsiteY5" fmla="*/ 874984 h 1419891"/>
              <a:gd name="connsiteX6" fmla="*/ 463308 w 1569950"/>
              <a:gd name="connsiteY6" fmla="*/ 1281384 h 1419891"/>
              <a:gd name="connsiteX7" fmla="*/ 818908 w 1569950"/>
              <a:gd name="connsiteY7" fmla="*/ 1052784 h 1419891"/>
              <a:gd name="connsiteX8" fmla="*/ 437908 w 1569950"/>
              <a:gd name="connsiteY8" fmla="*/ 989284 h 1419891"/>
              <a:gd name="connsiteX9" fmla="*/ 488708 w 1569950"/>
              <a:gd name="connsiteY9" fmla="*/ 1344884 h 1419891"/>
              <a:gd name="connsiteX10" fmla="*/ 1060208 w 1569950"/>
              <a:gd name="connsiteY10" fmla="*/ 1382984 h 1419891"/>
              <a:gd name="connsiteX11" fmla="*/ 1555508 w 1569950"/>
              <a:gd name="connsiteY11" fmla="*/ 913084 h 1419891"/>
              <a:gd name="connsiteX12" fmla="*/ 1288808 w 1569950"/>
              <a:gd name="connsiteY12" fmla="*/ 671784 h 1419891"/>
              <a:gd name="connsiteX13" fmla="*/ 1161808 w 1569950"/>
              <a:gd name="connsiteY13" fmla="*/ 951184 h 1419891"/>
              <a:gd name="connsiteX14" fmla="*/ 1453908 w 1569950"/>
              <a:gd name="connsiteY14" fmla="*/ 887684 h 1419891"/>
              <a:gd name="connsiteX15" fmla="*/ 1555508 w 1569950"/>
              <a:gd name="connsiteY15" fmla="*/ 417784 h 1419891"/>
              <a:gd name="connsiteX16" fmla="*/ 1161808 w 1569950"/>
              <a:gd name="connsiteY16" fmla="*/ 151084 h 1419891"/>
              <a:gd name="connsiteX17" fmla="*/ 844308 w 1569950"/>
              <a:gd name="connsiteY17" fmla="*/ 290784 h 1419891"/>
              <a:gd name="connsiteX18" fmla="*/ 1161808 w 1569950"/>
              <a:gd name="connsiteY18" fmla="*/ 366984 h 1419891"/>
              <a:gd name="connsiteX19" fmla="*/ 1149108 w 1569950"/>
              <a:gd name="connsiteY19" fmla="*/ 49484 h 1419891"/>
              <a:gd name="connsiteX20" fmla="*/ 463308 w 1569950"/>
              <a:gd name="connsiteY20" fmla="*/ 189184 h 1419891"/>
              <a:gd name="connsiteX0" fmla="*/ 958608 w 1569950"/>
              <a:gd name="connsiteY0" fmla="*/ 24084 h 1419891"/>
              <a:gd name="connsiteX1" fmla="*/ 374408 w 1569950"/>
              <a:gd name="connsiteY1" fmla="*/ 112984 h 1419891"/>
              <a:gd name="connsiteX2" fmla="*/ 209308 w 1569950"/>
              <a:gd name="connsiteY2" fmla="*/ 620984 h 1419891"/>
              <a:gd name="connsiteX3" fmla="*/ 590308 w 1569950"/>
              <a:gd name="connsiteY3" fmla="*/ 468584 h 1419891"/>
              <a:gd name="connsiteX4" fmla="*/ 133108 w 1569950"/>
              <a:gd name="connsiteY4" fmla="*/ 341584 h 1419891"/>
              <a:gd name="connsiteX5" fmla="*/ 18808 w 1569950"/>
              <a:gd name="connsiteY5" fmla="*/ 874984 h 1419891"/>
              <a:gd name="connsiteX6" fmla="*/ 463308 w 1569950"/>
              <a:gd name="connsiteY6" fmla="*/ 1281384 h 1419891"/>
              <a:gd name="connsiteX7" fmla="*/ 818908 w 1569950"/>
              <a:gd name="connsiteY7" fmla="*/ 1052784 h 1419891"/>
              <a:gd name="connsiteX8" fmla="*/ 437908 w 1569950"/>
              <a:gd name="connsiteY8" fmla="*/ 989284 h 1419891"/>
              <a:gd name="connsiteX9" fmla="*/ 488708 w 1569950"/>
              <a:gd name="connsiteY9" fmla="*/ 1344884 h 1419891"/>
              <a:gd name="connsiteX10" fmla="*/ 1060208 w 1569950"/>
              <a:gd name="connsiteY10" fmla="*/ 1382984 h 1419891"/>
              <a:gd name="connsiteX11" fmla="*/ 1555508 w 1569950"/>
              <a:gd name="connsiteY11" fmla="*/ 913084 h 1419891"/>
              <a:gd name="connsiteX12" fmla="*/ 1288808 w 1569950"/>
              <a:gd name="connsiteY12" fmla="*/ 671784 h 1419891"/>
              <a:gd name="connsiteX13" fmla="*/ 1161808 w 1569950"/>
              <a:gd name="connsiteY13" fmla="*/ 951184 h 1419891"/>
              <a:gd name="connsiteX14" fmla="*/ 1453908 w 1569950"/>
              <a:gd name="connsiteY14" fmla="*/ 887684 h 1419891"/>
              <a:gd name="connsiteX15" fmla="*/ 1555508 w 1569950"/>
              <a:gd name="connsiteY15" fmla="*/ 417784 h 1419891"/>
              <a:gd name="connsiteX16" fmla="*/ 1161808 w 1569950"/>
              <a:gd name="connsiteY16" fmla="*/ 151084 h 1419891"/>
              <a:gd name="connsiteX17" fmla="*/ 844308 w 1569950"/>
              <a:gd name="connsiteY17" fmla="*/ 290784 h 1419891"/>
              <a:gd name="connsiteX18" fmla="*/ 1161808 w 1569950"/>
              <a:gd name="connsiteY18" fmla="*/ 366984 h 1419891"/>
              <a:gd name="connsiteX19" fmla="*/ 1149108 w 1569950"/>
              <a:gd name="connsiteY19" fmla="*/ 49484 h 1419891"/>
              <a:gd name="connsiteX20" fmla="*/ 463308 w 1569950"/>
              <a:gd name="connsiteY20" fmla="*/ 189184 h 1419891"/>
              <a:gd name="connsiteX0" fmla="*/ 976422 w 1587764"/>
              <a:gd name="connsiteY0" fmla="*/ 24084 h 1419891"/>
              <a:gd name="connsiteX1" fmla="*/ 392222 w 1587764"/>
              <a:gd name="connsiteY1" fmla="*/ 112984 h 1419891"/>
              <a:gd name="connsiteX2" fmla="*/ 227122 w 1587764"/>
              <a:gd name="connsiteY2" fmla="*/ 620984 h 1419891"/>
              <a:gd name="connsiteX3" fmla="*/ 608122 w 1587764"/>
              <a:gd name="connsiteY3" fmla="*/ 468584 h 1419891"/>
              <a:gd name="connsiteX4" fmla="*/ 150922 w 1587764"/>
              <a:gd name="connsiteY4" fmla="*/ 341584 h 1419891"/>
              <a:gd name="connsiteX5" fmla="*/ 36622 w 1587764"/>
              <a:gd name="connsiteY5" fmla="*/ 874984 h 1419891"/>
              <a:gd name="connsiteX6" fmla="*/ 481122 w 1587764"/>
              <a:gd name="connsiteY6" fmla="*/ 1281384 h 1419891"/>
              <a:gd name="connsiteX7" fmla="*/ 836722 w 1587764"/>
              <a:gd name="connsiteY7" fmla="*/ 1052784 h 1419891"/>
              <a:gd name="connsiteX8" fmla="*/ 455722 w 1587764"/>
              <a:gd name="connsiteY8" fmla="*/ 989284 h 1419891"/>
              <a:gd name="connsiteX9" fmla="*/ 506522 w 1587764"/>
              <a:gd name="connsiteY9" fmla="*/ 1344884 h 1419891"/>
              <a:gd name="connsiteX10" fmla="*/ 1078022 w 1587764"/>
              <a:gd name="connsiteY10" fmla="*/ 1382984 h 1419891"/>
              <a:gd name="connsiteX11" fmla="*/ 1573322 w 1587764"/>
              <a:gd name="connsiteY11" fmla="*/ 913084 h 1419891"/>
              <a:gd name="connsiteX12" fmla="*/ 1306622 w 1587764"/>
              <a:gd name="connsiteY12" fmla="*/ 671784 h 1419891"/>
              <a:gd name="connsiteX13" fmla="*/ 1179622 w 1587764"/>
              <a:gd name="connsiteY13" fmla="*/ 951184 h 1419891"/>
              <a:gd name="connsiteX14" fmla="*/ 1471722 w 1587764"/>
              <a:gd name="connsiteY14" fmla="*/ 887684 h 1419891"/>
              <a:gd name="connsiteX15" fmla="*/ 1573322 w 1587764"/>
              <a:gd name="connsiteY15" fmla="*/ 417784 h 1419891"/>
              <a:gd name="connsiteX16" fmla="*/ 1179622 w 1587764"/>
              <a:gd name="connsiteY16" fmla="*/ 151084 h 1419891"/>
              <a:gd name="connsiteX17" fmla="*/ 862122 w 1587764"/>
              <a:gd name="connsiteY17" fmla="*/ 290784 h 1419891"/>
              <a:gd name="connsiteX18" fmla="*/ 1179622 w 1587764"/>
              <a:gd name="connsiteY18" fmla="*/ 366984 h 1419891"/>
              <a:gd name="connsiteX19" fmla="*/ 1166922 w 1587764"/>
              <a:gd name="connsiteY19" fmla="*/ 49484 h 1419891"/>
              <a:gd name="connsiteX20" fmla="*/ 481122 w 1587764"/>
              <a:gd name="connsiteY20" fmla="*/ 189184 h 141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87764" h="1419891">
                <a:moveTo>
                  <a:pt x="976422" y="24084"/>
                </a:moveTo>
                <a:cubicBezTo>
                  <a:pt x="746763" y="18792"/>
                  <a:pt x="517105" y="13501"/>
                  <a:pt x="392222" y="112984"/>
                </a:cubicBezTo>
                <a:cubicBezTo>
                  <a:pt x="267339" y="212467"/>
                  <a:pt x="76839" y="523617"/>
                  <a:pt x="227122" y="620984"/>
                </a:cubicBezTo>
                <a:cubicBezTo>
                  <a:pt x="377405" y="718351"/>
                  <a:pt x="620822" y="515151"/>
                  <a:pt x="608122" y="468584"/>
                </a:cubicBezTo>
                <a:cubicBezTo>
                  <a:pt x="595422" y="422017"/>
                  <a:pt x="335072" y="248451"/>
                  <a:pt x="150922" y="341584"/>
                </a:cubicBezTo>
                <a:cubicBezTo>
                  <a:pt x="-33228" y="434717"/>
                  <a:pt x="-18411" y="718351"/>
                  <a:pt x="36622" y="874984"/>
                </a:cubicBezTo>
                <a:cubicBezTo>
                  <a:pt x="91655" y="1031617"/>
                  <a:pt x="347772" y="1251751"/>
                  <a:pt x="481122" y="1281384"/>
                </a:cubicBezTo>
                <a:cubicBezTo>
                  <a:pt x="614472" y="1311017"/>
                  <a:pt x="777455" y="1215767"/>
                  <a:pt x="836722" y="1052784"/>
                </a:cubicBezTo>
                <a:cubicBezTo>
                  <a:pt x="895989" y="889801"/>
                  <a:pt x="586955" y="915201"/>
                  <a:pt x="455722" y="989284"/>
                </a:cubicBezTo>
                <a:cubicBezTo>
                  <a:pt x="324489" y="1063367"/>
                  <a:pt x="402805" y="1279267"/>
                  <a:pt x="506522" y="1344884"/>
                </a:cubicBezTo>
                <a:cubicBezTo>
                  <a:pt x="610239" y="1410501"/>
                  <a:pt x="900222" y="1454951"/>
                  <a:pt x="1078022" y="1382984"/>
                </a:cubicBezTo>
                <a:cubicBezTo>
                  <a:pt x="1255822" y="1311017"/>
                  <a:pt x="1535222" y="1031617"/>
                  <a:pt x="1573322" y="913084"/>
                </a:cubicBezTo>
                <a:cubicBezTo>
                  <a:pt x="1611422" y="794551"/>
                  <a:pt x="1372239" y="665434"/>
                  <a:pt x="1306622" y="671784"/>
                </a:cubicBezTo>
                <a:cubicBezTo>
                  <a:pt x="1241005" y="678134"/>
                  <a:pt x="1088605" y="788201"/>
                  <a:pt x="1179622" y="951184"/>
                </a:cubicBezTo>
                <a:cubicBezTo>
                  <a:pt x="1270639" y="1114167"/>
                  <a:pt x="1406105" y="976584"/>
                  <a:pt x="1471722" y="887684"/>
                </a:cubicBezTo>
                <a:cubicBezTo>
                  <a:pt x="1537339" y="798784"/>
                  <a:pt x="1622005" y="540551"/>
                  <a:pt x="1573322" y="417784"/>
                </a:cubicBezTo>
                <a:cubicBezTo>
                  <a:pt x="1524639" y="295017"/>
                  <a:pt x="1298155" y="172251"/>
                  <a:pt x="1179622" y="151084"/>
                </a:cubicBezTo>
                <a:cubicBezTo>
                  <a:pt x="1061089" y="129917"/>
                  <a:pt x="836722" y="153201"/>
                  <a:pt x="862122" y="290784"/>
                </a:cubicBezTo>
                <a:cubicBezTo>
                  <a:pt x="887522" y="428367"/>
                  <a:pt x="1128822" y="407201"/>
                  <a:pt x="1179622" y="366984"/>
                </a:cubicBezTo>
                <a:cubicBezTo>
                  <a:pt x="1230422" y="326767"/>
                  <a:pt x="1270639" y="142617"/>
                  <a:pt x="1166922" y="49484"/>
                </a:cubicBezTo>
                <a:cubicBezTo>
                  <a:pt x="1063205" y="-43649"/>
                  <a:pt x="864239" y="-9783"/>
                  <a:pt x="481122" y="189184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4071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Rady a</a:t>
            </a:r>
            <a:r>
              <a:rPr lang="en-US" dirty="0" smtClean="0"/>
              <a:t> n</a:t>
            </a:r>
            <a:r>
              <a:rPr lang="sk-SK" dirty="0" smtClean="0"/>
              <a:t>ápady k teórii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900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sk-SK" dirty="0" smtClean="0"/>
              <a:t>Užitočné: vzťažné sústavy</a:t>
            </a:r>
            <a:endParaRPr lang="sk-SK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2971800" y="733988"/>
            <a:ext cx="0" cy="307722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/>
          <p:cNvGrpSpPr/>
          <p:nvPr/>
        </p:nvGrpSpPr>
        <p:grpSpPr>
          <a:xfrm>
            <a:off x="0" y="690266"/>
            <a:ext cx="2956436" cy="2999808"/>
            <a:chOff x="320164" y="1038095"/>
            <a:chExt cx="2956436" cy="3533905"/>
          </a:xfrm>
        </p:grpSpPr>
        <p:grpSp>
          <p:nvGrpSpPr>
            <p:cNvPr id="61" name="Group 60"/>
            <p:cNvGrpSpPr/>
            <p:nvPr/>
          </p:nvGrpSpPr>
          <p:grpSpPr>
            <a:xfrm>
              <a:off x="320164" y="1038095"/>
              <a:ext cx="1881435" cy="1299865"/>
              <a:chOff x="4545068" y="4953000"/>
              <a:chExt cx="1881435" cy="1299865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4752267" y="4953000"/>
                <a:ext cx="1674236" cy="1219200"/>
                <a:chOff x="4752267" y="4953000"/>
                <a:chExt cx="1674236" cy="1219200"/>
              </a:xfrm>
            </p:grpSpPr>
            <p:cxnSp>
              <p:nvCxnSpPr>
                <p:cNvPr id="51" name="Straight Arrow Connector 50"/>
                <p:cNvCxnSpPr/>
                <p:nvPr/>
              </p:nvCxnSpPr>
              <p:spPr>
                <a:xfrm>
                  <a:off x="4752267" y="5943600"/>
                  <a:ext cx="1674236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 flipV="1">
                  <a:off x="4949408" y="4953000"/>
                  <a:ext cx="0" cy="12192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 flipV="1">
                  <a:off x="4752267" y="5181600"/>
                  <a:ext cx="848682" cy="9906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7" name="Rectangle 56"/>
                  <p:cNvSpPr/>
                  <p:nvPr/>
                </p:nvSpPr>
                <p:spPr>
                  <a:xfrm>
                    <a:off x="5835924" y="5791200"/>
                    <a:ext cx="426399" cy="461665"/>
                  </a:xfrm>
                  <a:prstGeom prst="rect">
                    <a:avLst/>
                  </a:prstGeom>
                  <a:ln w="38100"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sk-SK" sz="2400" b="0" i="1" smtClean="0">
                              <a:latin typeface="Cambria Math"/>
                            </a:rPr>
                            <m:t>𝑥</m:t>
                          </m:r>
                        </m:oMath>
                      </m:oMathPara>
                    </a14:m>
                    <a:endParaRPr lang="sk-SK" sz="2400" dirty="0"/>
                  </a:p>
                </p:txBody>
              </p:sp>
            </mc:Choice>
            <mc:Fallback>
              <p:sp>
                <p:nvSpPr>
                  <p:cNvPr id="57" name="Rectangle 5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35924" y="5791200"/>
                    <a:ext cx="426399" cy="461665"/>
                  </a:xfrm>
                  <a:prstGeom prst="rect">
                    <a:avLst/>
                  </a:prstGeom>
                  <a:blipFill rotWithShape="1">
                    <a:blip r:embed="rId2"/>
                    <a:stretch>
                      <a:fillRect b="-4688"/>
                    </a:stretch>
                  </a:blipFill>
                  <a:ln w="38100">
                    <a:noFill/>
                  </a:ln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8" name="Rectangle 57"/>
                  <p:cNvSpPr/>
                  <p:nvPr/>
                </p:nvSpPr>
                <p:spPr>
                  <a:xfrm>
                    <a:off x="5485924" y="5138466"/>
                    <a:ext cx="430374" cy="461665"/>
                  </a:xfrm>
                  <a:prstGeom prst="rect">
                    <a:avLst/>
                  </a:prstGeom>
                  <a:ln w="38100"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sk-SK" sz="2400" b="0" i="1" smtClean="0">
                              <a:latin typeface="Cambria Math"/>
                            </a:rPr>
                            <m:t>𝑦</m:t>
                          </m:r>
                        </m:oMath>
                      </m:oMathPara>
                    </a14:m>
                    <a:endParaRPr lang="sk-SK" sz="2400" dirty="0"/>
                  </a:p>
                </p:txBody>
              </p:sp>
            </mc:Choice>
            <mc:Fallback>
              <p:sp>
                <p:nvSpPr>
                  <p:cNvPr id="58" name="Rectangle 5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5924" y="5138466"/>
                    <a:ext cx="430374" cy="461665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b="-29688"/>
                    </a:stretch>
                  </a:blipFill>
                  <a:ln w="38100">
                    <a:noFill/>
                  </a:ln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9" name="Rectangle 58"/>
                  <p:cNvSpPr/>
                  <p:nvPr/>
                </p:nvSpPr>
                <p:spPr>
                  <a:xfrm>
                    <a:off x="4545068" y="4953000"/>
                    <a:ext cx="407932" cy="461665"/>
                  </a:xfrm>
                  <a:prstGeom prst="rect">
                    <a:avLst/>
                  </a:prstGeom>
                  <a:ln w="38100"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sk-SK" sz="2400" b="0" i="1" smtClean="0">
                              <a:latin typeface="Cambria Math"/>
                            </a:rPr>
                            <m:t>𝑧</m:t>
                          </m:r>
                        </m:oMath>
                      </m:oMathPara>
                    </a14:m>
                    <a:endParaRPr lang="sk-SK" sz="2400" dirty="0"/>
                  </a:p>
                </p:txBody>
              </p:sp>
            </mc:Choice>
            <mc:Fallback>
              <p:sp>
                <p:nvSpPr>
                  <p:cNvPr id="59" name="Rectangle 5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45068" y="4953000"/>
                    <a:ext cx="407932" cy="461665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3077"/>
                    </a:stretch>
                  </a:blipFill>
                  <a:ln w="38100">
                    <a:noFill/>
                  </a:ln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" name="Freeform 5"/>
            <p:cNvSpPr/>
            <p:nvPr/>
          </p:nvSpPr>
          <p:spPr>
            <a:xfrm>
              <a:off x="1397000" y="1730290"/>
              <a:ext cx="991118" cy="1854200"/>
            </a:xfrm>
            <a:custGeom>
              <a:avLst/>
              <a:gdLst>
                <a:gd name="connsiteX0" fmla="*/ 0 w 991118"/>
                <a:gd name="connsiteY0" fmla="*/ 0 h 1854200"/>
                <a:gd name="connsiteX1" fmla="*/ 38100 w 991118"/>
                <a:gd name="connsiteY1" fmla="*/ 63500 h 1854200"/>
                <a:gd name="connsiteX2" fmla="*/ 63500 w 991118"/>
                <a:gd name="connsiteY2" fmla="*/ 101600 h 1854200"/>
                <a:gd name="connsiteX3" fmla="*/ 76200 w 991118"/>
                <a:gd name="connsiteY3" fmla="*/ 139700 h 1854200"/>
                <a:gd name="connsiteX4" fmla="*/ 177800 w 991118"/>
                <a:gd name="connsiteY4" fmla="*/ 279400 h 1854200"/>
                <a:gd name="connsiteX5" fmla="*/ 203200 w 991118"/>
                <a:gd name="connsiteY5" fmla="*/ 330200 h 1854200"/>
                <a:gd name="connsiteX6" fmla="*/ 228600 w 991118"/>
                <a:gd name="connsiteY6" fmla="*/ 419100 h 1854200"/>
                <a:gd name="connsiteX7" fmla="*/ 279400 w 991118"/>
                <a:gd name="connsiteY7" fmla="*/ 495300 h 1854200"/>
                <a:gd name="connsiteX8" fmla="*/ 317500 w 991118"/>
                <a:gd name="connsiteY8" fmla="*/ 571500 h 1854200"/>
                <a:gd name="connsiteX9" fmla="*/ 342900 w 991118"/>
                <a:gd name="connsiteY9" fmla="*/ 609600 h 1854200"/>
                <a:gd name="connsiteX10" fmla="*/ 393700 w 991118"/>
                <a:gd name="connsiteY10" fmla="*/ 711200 h 1854200"/>
                <a:gd name="connsiteX11" fmla="*/ 419100 w 991118"/>
                <a:gd name="connsiteY11" fmla="*/ 749300 h 1854200"/>
                <a:gd name="connsiteX12" fmla="*/ 444500 w 991118"/>
                <a:gd name="connsiteY12" fmla="*/ 838200 h 1854200"/>
                <a:gd name="connsiteX13" fmla="*/ 469900 w 991118"/>
                <a:gd name="connsiteY13" fmla="*/ 876300 h 1854200"/>
                <a:gd name="connsiteX14" fmla="*/ 482600 w 991118"/>
                <a:gd name="connsiteY14" fmla="*/ 914400 h 1854200"/>
                <a:gd name="connsiteX15" fmla="*/ 533400 w 991118"/>
                <a:gd name="connsiteY15" fmla="*/ 1016000 h 1854200"/>
                <a:gd name="connsiteX16" fmla="*/ 546100 w 991118"/>
                <a:gd name="connsiteY16" fmla="*/ 1066800 h 1854200"/>
                <a:gd name="connsiteX17" fmla="*/ 571500 w 991118"/>
                <a:gd name="connsiteY17" fmla="*/ 1104900 h 1854200"/>
                <a:gd name="connsiteX18" fmla="*/ 596900 w 991118"/>
                <a:gd name="connsiteY18" fmla="*/ 1168400 h 1854200"/>
                <a:gd name="connsiteX19" fmla="*/ 622300 w 991118"/>
                <a:gd name="connsiteY19" fmla="*/ 1206500 h 1854200"/>
                <a:gd name="connsiteX20" fmla="*/ 635000 w 991118"/>
                <a:gd name="connsiteY20" fmla="*/ 1244600 h 1854200"/>
                <a:gd name="connsiteX21" fmla="*/ 685800 w 991118"/>
                <a:gd name="connsiteY21" fmla="*/ 1333500 h 1854200"/>
                <a:gd name="connsiteX22" fmla="*/ 711200 w 991118"/>
                <a:gd name="connsiteY22" fmla="*/ 1422400 h 1854200"/>
                <a:gd name="connsiteX23" fmla="*/ 736600 w 991118"/>
                <a:gd name="connsiteY23" fmla="*/ 1460500 h 1854200"/>
                <a:gd name="connsiteX24" fmla="*/ 762000 w 991118"/>
                <a:gd name="connsiteY24" fmla="*/ 1511300 h 1854200"/>
                <a:gd name="connsiteX25" fmla="*/ 787400 w 991118"/>
                <a:gd name="connsiteY25" fmla="*/ 1549400 h 1854200"/>
                <a:gd name="connsiteX26" fmla="*/ 800100 w 991118"/>
                <a:gd name="connsiteY26" fmla="*/ 1587500 h 1854200"/>
                <a:gd name="connsiteX27" fmla="*/ 825500 w 991118"/>
                <a:gd name="connsiteY27" fmla="*/ 1625600 h 1854200"/>
                <a:gd name="connsiteX28" fmla="*/ 850900 w 991118"/>
                <a:gd name="connsiteY28" fmla="*/ 1676400 h 1854200"/>
                <a:gd name="connsiteX29" fmla="*/ 838200 w 991118"/>
                <a:gd name="connsiteY29" fmla="*/ 1714500 h 1854200"/>
                <a:gd name="connsiteX30" fmla="*/ 787400 w 991118"/>
                <a:gd name="connsiteY30" fmla="*/ 1790700 h 1854200"/>
                <a:gd name="connsiteX31" fmla="*/ 876300 w 991118"/>
                <a:gd name="connsiteY31" fmla="*/ 1828800 h 1854200"/>
                <a:gd name="connsiteX32" fmla="*/ 927100 w 991118"/>
                <a:gd name="connsiteY32" fmla="*/ 1841500 h 1854200"/>
                <a:gd name="connsiteX33" fmla="*/ 965200 w 991118"/>
                <a:gd name="connsiteY33" fmla="*/ 1854200 h 1854200"/>
                <a:gd name="connsiteX34" fmla="*/ 990600 w 991118"/>
                <a:gd name="connsiteY34" fmla="*/ 1816100 h 1854200"/>
                <a:gd name="connsiteX35" fmla="*/ 939800 w 991118"/>
                <a:gd name="connsiteY35" fmla="*/ 1739900 h 1854200"/>
                <a:gd name="connsiteX36" fmla="*/ 914400 w 991118"/>
                <a:gd name="connsiteY36" fmla="*/ 1701800 h 1854200"/>
                <a:gd name="connsiteX37" fmla="*/ 876300 w 991118"/>
                <a:gd name="connsiteY37" fmla="*/ 1689100 h 1854200"/>
                <a:gd name="connsiteX38" fmla="*/ 863600 w 991118"/>
                <a:gd name="connsiteY38" fmla="*/ 1816100 h 1854200"/>
                <a:gd name="connsiteX39" fmla="*/ 901700 w 991118"/>
                <a:gd name="connsiteY39" fmla="*/ 1828800 h 1854200"/>
                <a:gd name="connsiteX40" fmla="*/ 977900 w 991118"/>
                <a:gd name="connsiteY40" fmla="*/ 1803400 h 1854200"/>
                <a:gd name="connsiteX41" fmla="*/ 939800 w 991118"/>
                <a:gd name="connsiteY41" fmla="*/ 1714500 h 1854200"/>
                <a:gd name="connsiteX42" fmla="*/ 901700 w 991118"/>
                <a:gd name="connsiteY42" fmla="*/ 1701800 h 1854200"/>
                <a:gd name="connsiteX43" fmla="*/ 863600 w 991118"/>
                <a:gd name="connsiteY43" fmla="*/ 1714500 h 1854200"/>
                <a:gd name="connsiteX44" fmla="*/ 863600 w 991118"/>
                <a:gd name="connsiteY44" fmla="*/ 1828800 h 1854200"/>
                <a:gd name="connsiteX45" fmla="*/ 901700 w 991118"/>
                <a:gd name="connsiteY45" fmla="*/ 1854200 h 1854200"/>
                <a:gd name="connsiteX46" fmla="*/ 965200 w 991118"/>
                <a:gd name="connsiteY46" fmla="*/ 1803400 h 1854200"/>
                <a:gd name="connsiteX47" fmla="*/ 927100 w 991118"/>
                <a:gd name="connsiteY47" fmla="*/ 1778000 h 1854200"/>
                <a:gd name="connsiteX48" fmla="*/ 889000 w 991118"/>
                <a:gd name="connsiteY48" fmla="*/ 1790700 h 1854200"/>
                <a:gd name="connsiteX49" fmla="*/ 927100 w 991118"/>
                <a:gd name="connsiteY49" fmla="*/ 1803400 h 185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91118" h="1854200">
                  <a:moveTo>
                    <a:pt x="0" y="0"/>
                  </a:moveTo>
                  <a:cubicBezTo>
                    <a:pt x="12700" y="21167"/>
                    <a:pt x="25017" y="42568"/>
                    <a:pt x="38100" y="63500"/>
                  </a:cubicBezTo>
                  <a:cubicBezTo>
                    <a:pt x="46190" y="76443"/>
                    <a:pt x="56674" y="87948"/>
                    <a:pt x="63500" y="101600"/>
                  </a:cubicBezTo>
                  <a:cubicBezTo>
                    <a:pt x="69487" y="113574"/>
                    <a:pt x="69699" y="127998"/>
                    <a:pt x="76200" y="139700"/>
                  </a:cubicBezTo>
                  <a:cubicBezTo>
                    <a:pt x="141772" y="257730"/>
                    <a:pt x="108164" y="174946"/>
                    <a:pt x="177800" y="279400"/>
                  </a:cubicBezTo>
                  <a:cubicBezTo>
                    <a:pt x="188302" y="295152"/>
                    <a:pt x="196553" y="312473"/>
                    <a:pt x="203200" y="330200"/>
                  </a:cubicBezTo>
                  <a:cubicBezTo>
                    <a:pt x="210788" y="350435"/>
                    <a:pt x="216791" y="397844"/>
                    <a:pt x="228600" y="419100"/>
                  </a:cubicBezTo>
                  <a:cubicBezTo>
                    <a:pt x="243425" y="445785"/>
                    <a:pt x="264018" y="468931"/>
                    <a:pt x="279400" y="495300"/>
                  </a:cubicBezTo>
                  <a:cubicBezTo>
                    <a:pt x="293709" y="519830"/>
                    <a:pt x="303709" y="546676"/>
                    <a:pt x="317500" y="571500"/>
                  </a:cubicBezTo>
                  <a:cubicBezTo>
                    <a:pt x="324913" y="584843"/>
                    <a:pt x="335591" y="596200"/>
                    <a:pt x="342900" y="609600"/>
                  </a:cubicBezTo>
                  <a:cubicBezTo>
                    <a:pt x="361031" y="642841"/>
                    <a:pt x="372697" y="679695"/>
                    <a:pt x="393700" y="711200"/>
                  </a:cubicBezTo>
                  <a:cubicBezTo>
                    <a:pt x="402167" y="723900"/>
                    <a:pt x="412274" y="735648"/>
                    <a:pt x="419100" y="749300"/>
                  </a:cubicBezTo>
                  <a:cubicBezTo>
                    <a:pt x="443814" y="798728"/>
                    <a:pt x="420085" y="781233"/>
                    <a:pt x="444500" y="838200"/>
                  </a:cubicBezTo>
                  <a:cubicBezTo>
                    <a:pt x="450513" y="852229"/>
                    <a:pt x="463074" y="862648"/>
                    <a:pt x="469900" y="876300"/>
                  </a:cubicBezTo>
                  <a:cubicBezTo>
                    <a:pt x="475887" y="888274"/>
                    <a:pt x="477060" y="902213"/>
                    <a:pt x="482600" y="914400"/>
                  </a:cubicBezTo>
                  <a:cubicBezTo>
                    <a:pt x="498268" y="948870"/>
                    <a:pt x="524217" y="979266"/>
                    <a:pt x="533400" y="1016000"/>
                  </a:cubicBezTo>
                  <a:cubicBezTo>
                    <a:pt x="537633" y="1032933"/>
                    <a:pt x="539224" y="1050757"/>
                    <a:pt x="546100" y="1066800"/>
                  </a:cubicBezTo>
                  <a:cubicBezTo>
                    <a:pt x="552113" y="1080829"/>
                    <a:pt x="564674" y="1091248"/>
                    <a:pt x="571500" y="1104900"/>
                  </a:cubicBezTo>
                  <a:cubicBezTo>
                    <a:pt x="581695" y="1125290"/>
                    <a:pt x="586705" y="1148010"/>
                    <a:pt x="596900" y="1168400"/>
                  </a:cubicBezTo>
                  <a:cubicBezTo>
                    <a:pt x="603726" y="1182052"/>
                    <a:pt x="615474" y="1192848"/>
                    <a:pt x="622300" y="1206500"/>
                  </a:cubicBezTo>
                  <a:cubicBezTo>
                    <a:pt x="628287" y="1218474"/>
                    <a:pt x="629013" y="1232626"/>
                    <a:pt x="635000" y="1244600"/>
                  </a:cubicBezTo>
                  <a:cubicBezTo>
                    <a:pt x="650264" y="1275127"/>
                    <a:pt x="670536" y="1302973"/>
                    <a:pt x="685800" y="1333500"/>
                  </a:cubicBezTo>
                  <a:cubicBezTo>
                    <a:pt x="710514" y="1382928"/>
                    <a:pt x="686785" y="1365433"/>
                    <a:pt x="711200" y="1422400"/>
                  </a:cubicBezTo>
                  <a:cubicBezTo>
                    <a:pt x="717213" y="1436429"/>
                    <a:pt x="729027" y="1447248"/>
                    <a:pt x="736600" y="1460500"/>
                  </a:cubicBezTo>
                  <a:cubicBezTo>
                    <a:pt x="745993" y="1476938"/>
                    <a:pt x="752607" y="1494862"/>
                    <a:pt x="762000" y="1511300"/>
                  </a:cubicBezTo>
                  <a:cubicBezTo>
                    <a:pt x="769573" y="1524552"/>
                    <a:pt x="780574" y="1535748"/>
                    <a:pt x="787400" y="1549400"/>
                  </a:cubicBezTo>
                  <a:cubicBezTo>
                    <a:pt x="793387" y="1561374"/>
                    <a:pt x="794113" y="1575526"/>
                    <a:pt x="800100" y="1587500"/>
                  </a:cubicBezTo>
                  <a:cubicBezTo>
                    <a:pt x="806926" y="1601152"/>
                    <a:pt x="817927" y="1612348"/>
                    <a:pt x="825500" y="1625600"/>
                  </a:cubicBezTo>
                  <a:cubicBezTo>
                    <a:pt x="834893" y="1642038"/>
                    <a:pt x="842433" y="1659467"/>
                    <a:pt x="850900" y="1676400"/>
                  </a:cubicBezTo>
                  <a:cubicBezTo>
                    <a:pt x="846667" y="1689100"/>
                    <a:pt x="844701" y="1702798"/>
                    <a:pt x="838200" y="1714500"/>
                  </a:cubicBezTo>
                  <a:cubicBezTo>
                    <a:pt x="823375" y="1741185"/>
                    <a:pt x="787400" y="1790700"/>
                    <a:pt x="787400" y="1790700"/>
                  </a:cubicBezTo>
                  <a:cubicBezTo>
                    <a:pt x="933243" y="1827161"/>
                    <a:pt x="753513" y="1776177"/>
                    <a:pt x="876300" y="1828800"/>
                  </a:cubicBezTo>
                  <a:cubicBezTo>
                    <a:pt x="892343" y="1835676"/>
                    <a:pt x="910317" y="1836705"/>
                    <a:pt x="927100" y="1841500"/>
                  </a:cubicBezTo>
                  <a:cubicBezTo>
                    <a:pt x="939972" y="1845178"/>
                    <a:pt x="952500" y="1849967"/>
                    <a:pt x="965200" y="1854200"/>
                  </a:cubicBezTo>
                  <a:cubicBezTo>
                    <a:pt x="973667" y="1841500"/>
                    <a:pt x="988091" y="1831156"/>
                    <a:pt x="990600" y="1816100"/>
                  </a:cubicBezTo>
                  <a:cubicBezTo>
                    <a:pt x="996180" y="1782622"/>
                    <a:pt x="955221" y="1758405"/>
                    <a:pt x="939800" y="1739900"/>
                  </a:cubicBezTo>
                  <a:cubicBezTo>
                    <a:pt x="930029" y="1728174"/>
                    <a:pt x="926319" y="1711335"/>
                    <a:pt x="914400" y="1701800"/>
                  </a:cubicBezTo>
                  <a:cubicBezTo>
                    <a:pt x="903947" y="1693437"/>
                    <a:pt x="889000" y="1693333"/>
                    <a:pt x="876300" y="1689100"/>
                  </a:cubicBezTo>
                  <a:cubicBezTo>
                    <a:pt x="864431" y="1724707"/>
                    <a:pt x="831987" y="1776584"/>
                    <a:pt x="863600" y="1816100"/>
                  </a:cubicBezTo>
                  <a:cubicBezTo>
                    <a:pt x="871963" y="1826553"/>
                    <a:pt x="889000" y="1824567"/>
                    <a:pt x="901700" y="1828800"/>
                  </a:cubicBezTo>
                  <a:cubicBezTo>
                    <a:pt x="927100" y="1820333"/>
                    <a:pt x="984394" y="1829375"/>
                    <a:pt x="977900" y="1803400"/>
                  </a:cubicBezTo>
                  <a:cubicBezTo>
                    <a:pt x="970274" y="1772895"/>
                    <a:pt x="967208" y="1736426"/>
                    <a:pt x="939800" y="1714500"/>
                  </a:cubicBezTo>
                  <a:cubicBezTo>
                    <a:pt x="929347" y="1706137"/>
                    <a:pt x="914400" y="1706033"/>
                    <a:pt x="901700" y="1701800"/>
                  </a:cubicBezTo>
                  <a:cubicBezTo>
                    <a:pt x="889000" y="1706033"/>
                    <a:pt x="873066" y="1705034"/>
                    <a:pt x="863600" y="1714500"/>
                  </a:cubicBezTo>
                  <a:cubicBezTo>
                    <a:pt x="839190" y="1738910"/>
                    <a:pt x="855560" y="1812719"/>
                    <a:pt x="863600" y="1828800"/>
                  </a:cubicBezTo>
                  <a:cubicBezTo>
                    <a:pt x="870426" y="1842452"/>
                    <a:pt x="889000" y="1845733"/>
                    <a:pt x="901700" y="1854200"/>
                  </a:cubicBezTo>
                  <a:cubicBezTo>
                    <a:pt x="919192" y="1848369"/>
                    <a:pt x="972381" y="1839303"/>
                    <a:pt x="965200" y="1803400"/>
                  </a:cubicBezTo>
                  <a:cubicBezTo>
                    <a:pt x="962207" y="1788433"/>
                    <a:pt x="939800" y="1786467"/>
                    <a:pt x="927100" y="1778000"/>
                  </a:cubicBezTo>
                  <a:cubicBezTo>
                    <a:pt x="914400" y="1782233"/>
                    <a:pt x="889000" y="1777313"/>
                    <a:pt x="889000" y="1790700"/>
                  </a:cubicBezTo>
                  <a:cubicBezTo>
                    <a:pt x="889000" y="1804087"/>
                    <a:pt x="927100" y="1803400"/>
                    <a:pt x="927100" y="18034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2286000" y="3584490"/>
              <a:ext cx="25918" cy="762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Rectangle 13"/>
                <p:cNvSpPr/>
                <p:nvPr/>
              </p:nvSpPr>
              <p:spPr>
                <a:xfrm>
                  <a:off x="1824377" y="4013770"/>
                  <a:ext cx="593046" cy="5582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sz="2800" b="0" i="1" smtClean="0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sk-SK" sz="2800" b="0" i="1" smtClean="0">
                                <a:latin typeface="Cambria Math"/>
                              </a:rPr>
                              <m:t>𝑔</m:t>
                            </m:r>
                          </m:sub>
                        </m:sSub>
                      </m:oMath>
                    </m:oMathPara>
                  </a14:m>
                  <a:endParaRPr lang="sk-SK" sz="2800" dirty="0"/>
                </a:p>
              </p:txBody>
            </p:sp>
          </mc:Choice>
          <mc:Fallback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4377" y="4013770"/>
                  <a:ext cx="593046" cy="55823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7792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3" name="Group 62"/>
            <p:cNvGrpSpPr/>
            <p:nvPr/>
          </p:nvGrpSpPr>
          <p:grpSpPr>
            <a:xfrm>
              <a:off x="361650" y="2438400"/>
              <a:ext cx="695187" cy="693410"/>
              <a:chOff x="341792" y="1225543"/>
              <a:chExt cx="695187" cy="693410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" name="Rectangle 12"/>
                  <p:cNvSpPr/>
                  <p:nvPr/>
                </p:nvSpPr>
                <p:spPr>
                  <a:xfrm>
                    <a:off x="396251" y="1395733"/>
                    <a:ext cx="535595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>
                              <a:latin typeface="Cambria Math"/>
                            </a:rPr>
                            <m:t>𝜔</m:t>
                          </m:r>
                        </m:oMath>
                      </m:oMathPara>
                    </a14:m>
                    <a:endParaRPr lang="sk-SK" sz="2800" dirty="0"/>
                  </a:p>
                </p:txBody>
              </p:sp>
            </mc:Choice>
            <mc:Fallback>
              <p:sp>
                <p:nvSpPr>
                  <p:cNvPr id="13" name="Rectangle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6251" y="1395733"/>
                    <a:ext cx="535595" cy="523220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7" name="Group 16"/>
              <p:cNvGrpSpPr/>
              <p:nvPr/>
            </p:nvGrpSpPr>
            <p:grpSpPr>
              <a:xfrm>
                <a:off x="341792" y="1225543"/>
                <a:ext cx="695187" cy="292100"/>
                <a:chOff x="1003300" y="3405521"/>
                <a:chExt cx="850900" cy="660400"/>
              </a:xfrm>
            </p:grpSpPr>
            <p:sp>
              <p:nvSpPr>
                <p:cNvPr id="18" name="Freeform 17"/>
                <p:cNvSpPr/>
                <p:nvPr/>
              </p:nvSpPr>
              <p:spPr>
                <a:xfrm>
                  <a:off x="1003300" y="3481721"/>
                  <a:ext cx="850900" cy="584200"/>
                </a:xfrm>
                <a:custGeom>
                  <a:avLst/>
                  <a:gdLst>
                    <a:gd name="connsiteX0" fmla="*/ 0 w 850900"/>
                    <a:gd name="connsiteY0" fmla="*/ 444500 h 584200"/>
                    <a:gd name="connsiteX1" fmla="*/ 63500 w 850900"/>
                    <a:gd name="connsiteY1" fmla="*/ 495300 h 584200"/>
                    <a:gd name="connsiteX2" fmla="*/ 88900 w 850900"/>
                    <a:gd name="connsiteY2" fmla="*/ 533400 h 584200"/>
                    <a:gd name="connsiteX3" fmla="*/ 127000 w 850900"/>
                    <a:gd name="connsiteY3" fmla="*/ 546100 h 584200"/>
                    <a:gd name="connsiteX4" fmla="*/ 215900 w 850900"/>
                    <a:gd name="connsiteY4" fmla="*/ 584200 h 584200"/>
                    <a:gd name="connsiteX5" fmla="*/ 431800 w 850900"/>
                    <a:gd name="connsiteY5" fmla="*/ 571500 h 584200"/>
                    <a:gd name="connsiteX6" fmla="*/ 482600 w 850900"/>
                    <a:gd name="connsiteY6" fmla="*/ 546100 h 584200"/>
                    <a:gd name="connsiteX7" fmla="*/ 647700 w 850900"/>
                    <a:gd name="connsiteY7" fmla="*/ 457200 h 584200"/>
                    <a:gd name="connsiteX8" fmla="*/ 723900 w 850900"/>
                    <a:gd name="connsiteY8" fmla="*/ 381000 h 584200"/>
                    <a:gd name="connsiteX9" fmla="*/ 825500 w 850900"/>
                    <a:gd name="connsiteY9" fmla="*/ 317500 h 584200"/>
                    <a:gd name="connsiteX10" fmla="*/ 850900 w 850900"/>
                    <a:gd name="connsiteY10" fmla="*/ 279400 h 584200"/>
                    <a:gd name="connsiteX11" fmla="*/ 838200 w 850900"/>
                    <a:gd name="connsiteY11" fmla="*/ 177800 h 584200"/>
                    <a:gd name="connsiteX12" fmla="*/ 800100 w 850900"/>
                    <a:gd name="connsiteY12" fmla="*/ 101600 h 584200"/>
                    <a:gd name="connsiteX13" fmla="*/ 762000 w 850900"/>
                    <a:gd name="connsiteY13" fmla="*/ 88900 h 584200"/>
                    <a:gd name="connsiteX14" fmla="*/ 723900 w 850900"/>
                    <a:gd name="connsiteY14" fmla="*/ 63500 h 584200"/>
                    <a:gd name="connsiteX15" fmla="*/ 635000 w 850900"/>
                    <a:gd name="connsiteY15" fmla="*/ 38100 h 584200"/>
                    <a:gd name="connsiteX16" fmla="*/ 596900 w 850900"/>
                    <a:gd name="connsiteY16" fmla="*/ 12700 h 584200"/>
                    <a:gd name="connsiteX17" fmla="*/ 520700 w 850900"/>
                    <a:gd name="connsiteY17" fmla="*/ 0 h 584200"/>
                    <a:gd name="connsiteX18" fmla="*/ 228600 w 850900"/>
                    <a:gd name="connsiteY18" fmla="*/ 12700 h 584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50900" h="584200">
                      <a:moveTo>
                        <a:pt x="0" y="444500"/>
                      </a:moveTo>
                      <a:cubicBezTo>
                        <a:pt x="21167" y="461433"/>
                        <a:pt x="44333" y="476133"/>
                        <a:pt x="63500" y="495300"/>
                      </a:cubicBezTo>
                      <a:cubicBezTo>
                        <a:pt x="74293" y="506093"/>
                        <a:pt x="76981" y="523865"/>
                        <a:pt x="88900" y="533400"/>
                      </a:cubicBezTo>
                      <a:cubicBezTo>
                        <a:pt x="99353" y="541763"/>
                        <a:pt x="115026" y="540113"/>
                        <a:pt x="127000" y="546100"/>
                      </a:cubicBezTo>
                      <a:cubicBezTo>
                        <a:pt x="214705" y="589953"/>
                        <a:pt x="110174" y="557769"/>
                        <a:pt x="215900" y="584200"/>
                      </a:cubicBezTo>
                      <a:cubicBezTo>
                        <a:pt x="287867" y="579967"/>
                        <a:pt x="360433" y="581695"/>
                        <a:pt x="431800" y="571500"/>
                      </a:cubicBezTo>
                      <a:cubicBezTo>
                        <a:pt x="450542" y="568823"/>
                        <a:pt x="465199" y="553558"/>
                        <a:pt x="482600" y="546100"/>
                      </a:cubicBezTo>
                      <a:cubicBezTo>
                        <a:pt x="555406" y="514897"/>
                        <a:pt x="553952" y="550948"/>
                        <a:pt x="647700" y="457200"/>
                      </a:cubicBezTo>
                      <a:cubicBezTo>
                        <a:pt x="673100" y="431800"/>
                        <a:pt x="691771" y="397064"/>
                        <a:pt x="723900" y="381000"/>
                      </a:cubicBezTo>
                      <a:cubicBezTo>
                        <a:pt x="764140" y="360880"/>
                        <a:pt x="792527" y="350473"/>
                        <a:pt x="825500" y="317500"/>
                      </a:cubicBezTo>
                      <a:cubicBezTo>
                        <a:pt x="836293" y="306707"/>
                        <a:pt x="842433" y="292100"/>
                        <a:pt x="850900" y="279400"/>
                      </a:cubicBezTo>
                      <a:cubicBezTo>
                        <a:pt x="846667" y="245533"/>
                        <a:pt x="844305" y="211380"/>
                        <a:pt x="838200" y="177800"/>
                      </a:cubicBezTo>
                      <a:cubicBezTo>
                        <a:pt x="834284" y="156261"/>
                        <a:pt x="817407" y="115446"/>
                        <a:pt x="800100" y="101600"/>
                      </a:cubicBezTo>
                      <a:cubicBezTo>
                        <a:pt x="789647" y="93237"/>
                        <a:pt x="773974" y="94887"/>
                        <a:pt x="762000" y="88900"/>
                      </a:cubicBezTo>
                      <a:cubicBezTo>
                        <a:pt x="748348" y="82074"/>
                        <a:pt x="737552" y="70326"/>
                        <a:pt x="723900" y="63500"/>
                      </a:cubicBezTo>
                      <a:cubicBezTo>
                        <a:pt x="705680" y="54390"/>
                        <a:pt x="651276" y="42169"/>
                        <a:pt x="635000" y="38100"/>
                      </a:cubicBezTo>
                      <a:cubicBezTo>
                        <a:pt x="622300" y="29633"/>
                        <a:pt x="611380" y="17527"/>
                        <a:pt x="596900" y="12700"/>
                      </a:cubicBezTo>
                      <a:cubicBezTo>
                        <a:pt x="572471" y="4557"/>
                        <a:pt x="546450" y="0"/>
                        <a:pt x="520700" y="0"/>
                      </a:cubicBezTo>
                      <a:cubicBezTo>
                        <a:pt x="423241" y="0"/>
                        <a:pt x="326059" y="12700"/>
                        <a:pt x="228600" y="1270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19" name="Freeform 18"/>
                <p:cNvSpPr/>
                <p:nvPr/>
              </p:nvSpPr>
              <p:spPr>
                <a:xfrm>
                  <a:off x="1206500" y="3405521"/>
                  <a:ext cx="127000" cy="203200"/>
                </a:xfrm>
                <a:custGeom>
                  <a:avLst/>
                  <a:gdLst>
                    <a:gd name="connsiteX0" fmla="*/ 127000 w 127000"/>
                    <a:gd name="connsiteY0" fmla="*/ 203200 h 203200"/>
                    <a:gd name="connsiteX1" fmla="*/ 63500 w 127000"/>
                    <a:gd name="connsiteY1" fmla="*/ 165100 h 203200"/>
                    <a:gd name="connsiteX2" fmla="*/ 0 w 127000"/>
                    <a:gd name="connsiteY2" fmla="*/ 114300 h 203200"/>
                    <a:gd name="connsiteX3" fmla="*/ 50800 w 127000"/>
                    <a:gd name="connsiteY3" fmla="*/ 50800 h 203200"/>
                    <a:gd name="connsiteX4" fmla="*/ 76200 w 127000"/>
                    <a:gd name="connsiteY4" fmla="*/ 12700 h 203200"/>
                    <a:gd name="connsiteX5" fmla="*/ 114300 w 127000"/>
                    <a:gd name="connsiteY5" fmla="*/ 0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7000" h="203200">
                      <a:moveTo>
                        <a:pt x="127000" y="203200"/>
                      </a:moveTo>
                      <a:cubicBezTo>
                        <a:pt x="105833" y="190500"/>
                        <a:pt x="82242" y="181164"/>
                        <a:pt x="63500" y="165100"/>
                      </a:cubicBezTo>
                      <a:cubicBezTo>
                        <a:pt x="-9612" y="102433"/>
                        <a:pt x="87914" y="143605"/>
                        <a:pt x="0" y="114300"/>
                      </a:cubicBezTo>
                      <a:cubicBezTo>
                        <a:pt x="24724" y="40127"/>
                        <a:pt x="-6645" y="108245"/>
                        <a:pt x="50800" y="50800"/>
                      </a:cubicBezTo>
                      <a:cubicBezTo>
                        <a:pt x="61593" y="40007"/>
                        <a:pt x="64281" y="22235"/>
                        <a:pt x="76200" y="12700"/>
                      </a:cubicBezTo>
                      <a:cubicBezTo>
                        <a:pt x="86653" y="4337"/>
                        <a:pt x="114300" y="0"/>
                        <a:pt x="114300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</p:grpSp>
        <p:cxnSp>
          <p:nvCxnSpPr>
            <p:cNvPr id="20" name="Straight Arrow Connector 19"/>
            <p:cNvCxnSpPr>
              <a:stCxn id="6" idx="42"/>
              <a:endCxn id="6" idx="16"/>
            </p:cNvCxnSpPr>
            <p:nvPr/>
          </p:nvCxnSpPr>
          <p:spPr>
            <a:xfrm flipH="1" flipV="1">
              <a:off x="1943100" y="2797090"/>
              <a:ext cx="355600" cy="635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Rectangle 20"/>
                <p:cNvSpPr/>
                <p:nvPr/>
              </p:nvSpPr>
              <p:spPr>
                <a:xfrm>
                  <a:off x="2070179" y="2652350"/>
                  <a:ext cx="120642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sz="2800" b="0" i="1" smtClean="0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sk-SK" sz="2800" b="0" i="1" smtClean="0">
                                <a:latin typeface="Cambria Math"/>
                              </a:rPr>
                              <m:t>𝑙𝑎𝑛𝑘𝑜</m:t>
                            </m:r>
                          </m:sub>
                        </m:sSub>
                      </m:oMath>
                    </m:oMathPara>
                  </a14:m>
                  <a:endParaRPr lang="sk-SK" sz="2800" dirty="0"/>
                </a:p>
              </p:txBody>
            </p:sp>
          </mc:Choice>
          <mc:Fallback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0179" y="2652350"/>
                  <a:ext cx="1206421" cy="52322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2740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Freeform 48"/>
            <p:cNvSpPr/>
            <p:nvPr/>
          </p:nvSpPr>
          <p:spPr>
            <a:xfrm>
              <a:off x="692237" y="1714500"/>
              <a:ext cx="699221" cy="411620"/>
            </a:xfrm>
            <a:custGeom>
              <a:avLst/>
              <a:gdLst>
                <a:gd name="connsiteX0" fmla="*/ 699221 w 699221"/>
                <a:gd name="connsiteY0" fmla="*/ 0 h 411620"/>
                <a:gd name="connsiteX1" fmla="*/ 597621 w 699221"/>
                <a:gd name="connsiteY1" fmla="*/ 25400 h 411620"/>
                <a:gd name="connsiteX2" fmla="*/ 559521 w 699221"/>
                <a:gd name="connsiteY2" fmla="*/ 50800 h 411620"/>
                <a:gd name="connsiteX3" fmla="*/ 483321 w 699221"/>
                <a:gd name="connsiteY3" fmla="*/ 76200 h 411620"/>
                <a:gd name="connsiteX4" fmla="*/ 445221 w 699221"/>
                <a:gd name="connsiteY4" fmla="*/ 88900 h 411620"/>
                <a:gd name="connsiteX5" fmla="*/ 369021 w 699221"/>
                <a:gd name="connsiteY5" fmla="*/ 127000 h 411620"/>
                <a:gd name="connsiteX6" fmla="*/ 330921 w 699221"/>
                <a:gd name="connsiteY6" fmla="*/ 152400 h 411620"/>
                <a:gd name="connsiteX7" fmla="*/ 280121 w 699221"/>
                <a:gd name="connsiteY7" fmla="*/ 177800 h 411620"/>
                <a:gd name="connsiteX8" fmla="*/ 178521 w 699221"/>
                <a:gd name="connsiteY8" fmla="*/ 254000 h 411620"/>
                <a:gd name="connsiteX9" fmla="*/ 140421 w 699221"/>
                <a:gd name="connsiteY9" fmla="*/ 266700 h 411620"/>
                <a:gd name="connsiteX10" fmla="*/ 26121 w 699221"/>
                <a:gd name="connsiteY10" fmla="*/ 330200 h 411620"/>
                <a:gd name="connsiteX11" fmla="*/ 51521 w 699221"/>
                <a:gd name="connsiteY11" fmla="*/ 292100 h 411620"/>
                <a:gd name="connsiteX12" fmla="*/ 102321 w 699221"/>
                <a:gd name="connsiteY12" fmla="*/ 279400 h 411620"/>
                <a:gd name="connsiteX13" fmla="*/ 165821 w 699221"/>
                <a:gd name="connsiteY13" fmla="*/ 254000 h 411620"/>
                <a:gd name="connsiteX14" fmla="*/ 267421 w 699221"/>
                <a:gd name="connsiteY14" fmla="*/ 203200 h 411620"/>
                <a:gd name="connsiteX15" fmla="*/ 356321 w 699221"/>
                <a:gd name="connsiteY15" fmla="*/ 152400 h 411620"/>
                <a:gd name="connsiteX16" fmla="*/ 394421 w 699221"/>
                <a:gd name="connsiteY16" fmla="*/ 114300 h 411620"/>
                <a:gd name="connsiteX17" fmla="*/ 432521 w 699221"/>
                <a:gd name="connsiteY17" fmla="*/ 101600 h 411620"/>
                <a:gd name="connsiteX18" fmla="*/ 470621 w 699221"/>
                <a:gd name="connsiteY18" fmla="*/ 76200 h 411620"/>
                <a:gd name="connsiteX19" fmla="*/ 508721 w 699221"/>
                <a:gd name="connsiteY19" fmla="*/ 63500 h 411620"/>
                <a:gd name="connsiteX20" fmla="*/ 546821 w 699221"/>
                <a:gd name="connsiteY20" fmla="*/ 38100 h 411620"/>
                <a:gd name="connsiteX21" fmla="*/ 623021 w 699221"/>
                <a:gd name="connsiteY21" fmla="*/ 12700 h 411620"/>
                <a:gd name="connsiteX22" fmla="*/ 584921 w 699221"/>
                <a:gd name="connsiteY22" fmla="*/ 38100 h 411620"/>
                <a:gd name="connsiteX23" fmla="*/ 559521 w 699221"/>
                <a:gd name="connsiteY23" fmla="*/ 76200 h 411620"/>
                <a:gd name="connsiteX24" fmla="*/ 521421 w 699221"/>
                <a:gd name="connsiteY24" fmla="*/ 88900 h 411620"/>
                <a:gd name="connsiteX25" fmla="*/ 483321 w 699221"/>
                <a:gd name="connsiteY25" fmla="*/ 114300 h 411620"/>
                <a:gd name="connsiteX26" fmla="*/ 445221 w 699221"/>
                <a:gd name="connsiteY26" fmla="*/ 127000 h 411620"/>
                <a:gd name="connsiteX27" fmla="*/ 407121 w 699221"/>
                <a:gd name="connsiteY27" fmla="*/ 152400 h 411620"/>
                <a:gd name="connsiteX28" fmla="*/ 369021 w 699221"/>
                <a:gd name="connsiteY28" fmla="*/ 165100 h 411620"/>
                <a:gd name="connsiteX29" fmla="*/ 330921 w 699221"/>
                <a:gd name="connsiteY29" fmla="*/ 190500 h 411620"/>
                <a:gd name="connsiteX30" fmla="*/ 191221 w 699221"/>
                <a:gd name="connsiteY30" fmla="*/ 254000 h 411620"/>
                <a:gd name="connsiteX31" fmla="*/ 115021 w 699221"/>
                <a:gd name="connsiteY31" fmla="*/ 292100 h 411620"/>
                <a:gd name="connsiteX32" fmla="*/ 26121 w 699221"/>
                <a:gd name="connsiteY32" fmla="*/ 330200 h 411620"/>
                <a:gd name="connsiteX33" fmla="*/ 13421 w 699221"/>
                <a:gd name="connsiteY33" fmla="*/ 406400 h 411620"/>
                <a:gd name="connsiteX34" fmla="*/ 26121 w 699221"/>
                <a:gd name="connsiteY34" fmla="*/ 317500 h 411620"/>
                <a:gd name="connsiteX35" fmla="*/ 38821 w 699221"/>
                <a:gd name="connsiteY35" fmla="*/ 254000 h 411620"/>
                <a:gd name="connsiteX36" fmla="*/ 38821 w 699221"/>
                <a:gd name="connsiteY36" fmla="*/ 330200 h 411620"/>
                <a:gd name="connsiteX37" fmla="*/ 26121 w 699221"/>
                <a:gd name="connsiteY37" fmla="*/ 177800 h 411620"/>
                <a:gd name="connsiteX38" fmla="*/ 38821 w 699221"/>
                <a:gd name="connsiteY38" fmla="*/ 368300 h 411620"/>
                <a:gd name="connsiteX39" fmla="*/ 26121 w 699221"/>
                <a:gd name="connsiteY39" fmla="*/ 76200 h 411620"/>
                <a:gd name="connsiteX40" fmla="*/ 13421 w 699221"/>
                <a:gd name="connsiteY40" fmla="*/ 190500 h 411620"/>
                <a:gd name="connsiteX41" fmla="*/ 721 w 699221"/>
                <a:gd name="connsiteY41" fmla="*/ 292100 h 411620"/>
                <a:gd name="connsiteX42" fmla="*/ 721 w 699221"/>
                <a:gd name="connsiteY42" fmla="*/ 355600 h 411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99221" h="411620">
                  <a:moveTo>
                    <a:pt x="699221" y="0"/>
                  </a:moveTo>
                  <a:cubicBezTo>
                    <a:pt x="675069" y="4830"/>
                    <a:pt x="623656" y="12383"/>
                    <a:pt x="597621" y="25400"/>
                  </a:cubicBezTo>
                  <a:cubicBezTo>
                    <a:pt x="583969" y="32226"/>
                    <a:pt x="573469" y="44601"/>
                    <a:pt x="559521" y="50800"/>
                  </a:cubicBezTo>
                  <a:cubicBezTo>
                    <a:pt x="535055" y="61674"/>
                    <a:pt x="508721" y="67733"/>
                    <a:pt x="483321" y="76200"/>
                  </a:cubicBezTo>
                  <a:cubicBezTo>
                    <a:pt x="470621" y="80433"/>
                    <a:pt x="456360" y="81474"/>
                    <a:pt x="445221" y="88900"/>
                  </a:cubicBezTo>
                  <a:cubicBezTo>
                    <a:pt x="336032" y="161693"/>
                    <a:pt x="474181" y="74420"/>
                    <a:pt x="369021" y="127000"/>
                  </a:cubicBezTo>
                  <a:cubicBezTo>
                    <a:pt x="355369" y="133826"/>
                    <a:pt x="344173" y="144827"/>
                    <a:pt x="330921" y="152400"/>
                  </a:cubicBezTo>
                  <a:cubicBezTo>
                    <a:pt x="314483" y="161793"/>
                    <a:pt x="295873" y="167298"/>
                    <a:pt x="280121" y="177800"/>
                  </a:cubicBezTo>
                  <a:cubicBezTo>
                    <a:pt x="252083" y="196492"/>
                    <a:pt x="212495" y="237013"/>
                    <a:pt x="178521" y="254000"/>
                  </a:cubicBezTo>
                  <a:cubicBezTo>
                    <a:pt x="166547" y="259987"/>
                    <a:pt x="152123" y="260199"/>
                    <a:pt x="140421" y="266700"/>
                  </a:cubicBezTo>
                  <a:cubicBezTo>
                    <a:pt x="9413" y="339482"/>
                    <a:pt x="112332" y="301463"/>
                    <a:pt x="26121" y="330200"/>
                  </a:cubicBezTo>
                  <a:cubicBezTo>
                    <a:pt x="34588" y="317500"/>
                    <a:pt x="38821" y="300567"/>
                    <a:pt x="51521" y="292100"/>
                  </a:cubicBezTo>
                  <a:cubicBezTo>
                    <a:pt x="66044" y="282418"/>
                    <a:pt x="85762" y="284920"/>
                    <a:pt x="102321" y="279400"/>
                  </a:cubicBezTo>
                  <a:cubicBezTo>
                    <a:pt x="123948" y="272191"/>
                    <a:pt x="145122" y="263553"/>
                    <a:pt x="165821" y="254000"/>
                  </a:cubicBezTo>
                  <a:cubicBezTo>
                    <a:pt x="200200" y="238133"/>
                    <a:pt x="237130" y="225918"/>
                    <a:pt x="267421" y="203200"/>
                  </a:cubicBezTo>
                  <a:cubicBezTo>
                    <a:pt x="328931" y="157068"/>
                    <a:pt x="298141" y="171793"/>
                    <a:pt x="356321" y="152400"/>
                  </a:cubicBezTo>
                  <a:cubicBezTo>
                    <a:pt x="369021" y="139700"/>
                    <a:pt x="379477" y="124263"/>
                    <a:pt x="394421" y="114300"/>
                  </a:cubicBezTo>
                  <a:cubicBezTo>
                    <a:pt x="405560" y="106874"/>
                    <a:pt x="420547" y="107587"/>
                    <a:pt x="432521" y="101600"/>
                  </a:cubicBezTo>
                  <a:cubicBezTo>
                    <a:pt x="446173" y="94774"/>
                    <a:pt x="456969" y="83026"/>
                    <a:pt x="470621" y="76200"/>
                  </a:cubicBezTo>
                  <a:cubicBezTo>
                    <a:pt x="482595" y="70213"/>
                    <a:pt x="496747" y="69487"/>
                    <a:pt x="508721" y="63500"/>
                  </a:cubicBezTo>
                  <a:cubicBezTo>
                    <a:pt x="522373" y="56674"/>
                    <a:pt x="532873" y="44299"/>
                    <a:pt x="546821" y="38100"/>
                  </a:cubicBezTo>
                  <a:cubicBezTo>
                    <a:pt x="571287" y="27226"/>
                    <a:pt x="645298" y="-2152"/>
                    <a:pt x="623021" y="12700"/>
                  </a:cubicBezTo>
                  <a:lnTo>
                    <a:pt x="584921" y="38100"/>
                  </a:lnTo>
                  <a:cubicBezTo>
                    <a:pt x="576454" y="50800"/>
                    <a:pt x="571440" y="66665"/>
                    <a:pt x="559521" y="76200"/>
                  </a:cubicBezTo>
                  <a:cubicBezTo>
                    <a:pt x="549068" y="84563"/>
                    <a:pt x="533395" y="82913"/>
                    <a:pt x="521421" y="88900"/>
                  </a:cubicBezTo>
                  <a:cubicBezTo>
                    <a:pt x="507769" y="95726"/>
                    <a:pt x="496973" y="107474"/>
                    <a:pt x="483321" y="114300"/>
                  </a:cubicBezTo>
                  <a:cubicBezTo>
                    <a:pt x="471347" y="120287"/>
                    <a:pt x="457195" y="121013"/>
                    <a:pt x="445221" y="127000"/>
                  </a:cubicBezTo>
                  <a:cubicBezTo>
                    <a:pt x="431569" y="133826"/>
                    <a:pt x="420773" y="145574"/>
                    <a:pt x="407121" y="152400"/>
                  </a:cubicBezTo>
                  <a:cubicBezTo>
                    <a:pt x="395147" y="158387"/>
                    <a:pt x="380995" y="159113"/>
                    <a:pt x="369021" y="165100"/>
                  </a:cubicBezTo>
                  <a:cubicBezTo>
                    <a:pt x="355369" y="171926"/>
                    <a:pt x="344573" y="183674"/>
                    <a:pt x="330921" y="190500"/>
                  </a:cubicBezTo>
                  <a:cubicBezTo>
                    <a:pt x="223033" y="244444"/>
                    <a:pt x="400584" y="114425"/>
                    <a:pt x="191221" y="254000"/>
                  </a:cubicBezTo>
                  <a:cubicBezTo>
                    <a:pt x="118002" y="302813"/>
                    <a:pt x="188633" y="260552"/>
                    <a:pt x="115021" y="292100"/>
                  </a:cubicBezTo>
                  <a:cubicBezTo>
                    <a:pt x="5167" y="339180"/>
                    <a:pt x="115472" y="300416"/>
                    <a:pt x="26121" y="330200"/>
                  </a:cubicBezTo>
                  <a:cubicBezTo>
                    <a:pt x="21888" y="355600"/>
                    <a:pt x="13421" y="432150"/>
                    <a:pt x="13421" y="406400"/>
                  </a:cubicBezTo>
                  <a:cubicBezTo>
                    <a:pt x="13421" y="376466"/>
                    <a:pt x="21200" y="347027"/>
                    <a:pt x="26121" y="317500"/>
                  </a:cubicBezTo>
                  <a:cubicBezTo>
                    <a:pt x="29670" y="296208"/>
                    <a:pt x="34588" y="275167"/>
                    <a:pt x="38821" y="254000"/>
                  </a:cubicBezTo>
                  <a:cubicBezTo>
                    <a:pt x="9743" y="-36781"/>
                    <a:pt x="38821" y="238077"/>
                    <a:pt x="38821" y="330200"/>
                  </a:cubicBezTo>
                  <a:cubicBezTo>
                    <a:pt x="38821" y="381176"/>
                    <a:pt x="26121" y="126824"/>
                    <a:pt x="26121" y="177800"/>
                  </a:cubicBezTo>
                  <a:cubicBezTo>
                    <a:pt x="26121" y="241441"/>
                    <a:pt x="38821" y="431941"/>
                    <a:pt x="38821" y="368300"/>
                  </a:cubicBezTo>
                  <a:cubicBezTo>
                    <a:pt x="38821" y="270841"/>
                    <a:pt x="30354" y="173567"/>
                    <a:pt x="26121" y="76200"/>
                  </a:cubicBezTo>
                  <a:cubicBezTo>
                    <a:pt x="21888" y="114300"/>
                    <a:pt x="17900" y="152428"/>
                    <a:pt x="13421" y="190500"/>
                  </a:cubicBezTo>
                  <a:cubicBezTo>
                    <a:pt x="9433" y="224396"/>
                    <a:pt x="3339" y="258070"/>
                    <a:pt x="721" y="292100"/>
                  </a:cubicBezTo>
                  <a:cubicBezTo>
                    <a:pt x="-902" y="313204"/>
                    <a:pt x="721" y="334433"/>
                    <a:pt x="721" y="3556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3064874" y="693571"/>
            <a:ext cx="2921303" cy="3277170"/>
            <a:chOff x="3352800" y="984257"/>
            <a:chExt cx="2921303" cy="3816343"/>
          </a:xfrm>
        </p:grpSpPr>
        <p:grpSp>
          <p:nvGrpSpPr>
            <p:cNvPr id="64" name="Group 63"/>
            <p:cNvGrpSpPr/>
            <p:nvPr/>
          </p:nvGrpSpPr>
          <p:grpSpPr>
            <a:xfrm>
              <a:off x="3352800" y="984257"/>
              <a:ext cx="1881435" cy="1299865"/>
              <a:chOff x="4545068" y="4953000"/>
              <a:chExt cx="1881435" cy="1299865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4752267" y="4953000"/>
                <a:ext cx="1674236" cy="1219200"/>
                <a:chOff x="4752267" y="4953000"/>
                <a:chExt cx="1674236" cy="1219200"/>
              </a:xfrm>
            </p:grpSpPr>
            <p:cxnSp>
              <p:nvCxnSpPr>
                <p:cNvPr id="69" name="Straight Arrow Connector 68"/>
                <p:cNvCxnSpPr/>
                <p:nvPr/>
              </p:nvCxnSpPr>
              <p:spPr>
                <a:xfrm>
                  <a:off x="4752267" y="5943600"/>
                  <a:ext cx="1674236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/>
                <p:cNvCxnSpPr/>
                <p:nvPr/>
              </p:nvCxnSpPr>
              <p:spPr>
                <a:xfrm flipV="1">
                  <a:off x="4949408" y="4953000"/>
                  <a:ext cx="0" cy="12192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/>
                <p:cNvCxnSpPr/>
                <p:nvPr/>
              </p:nvCxnSpPr>
              <p:spPr>
                <a:xfrm flipV="1">
                  <a:off x="4752267" y="5181600"/>
                  <a:ext cx="848682" cy="9906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6" name="Rectangle 65"/>
                  <p:cNvSpPr/>
                  <p:nvPr/>
                </p:nvSpPr>
                <p:spPr>
                  <a:xfrm>
                    <a:off x="5835924" y="5791200"/>
                    <a:ext cx="426399" cy="461665"/>
                  </a:xfrm>
                  <a:prstGeom prst="rect">
                    <a:avLst/>
                  </a:prstGeom>
                  <a:ln w="38100"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sk-SK" sz="2400" b="0" i="1" smtClean="0">
                              <a:latin typeface="Cambria Math"/>
                            </a:rPr>
                            <m:t>𝑥</m:t>
                          </m:r>
                        </m:oMath>
                      </m:oMathPara>
                    </a14:m>
                    <a:endParaRPr lang="sk-SK" sz="2400" dirty="0"/>
                  </a:p>
                </p:txBody>
              </p:sp>
            </mc:Choice>
            <mc:Fallback>
              <p:sp>
                <p:nvSpPr>
                  <p:cNvPr id="66" name="Rectangle 6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35924" y="5791200"/>
                    <a:ext cx="426399" cy="461665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b="-3077"/>
                    </a:stretch>
                  </a:blipFill>
                  <a:ln w="38100">
                    <a:noFill/>
                  </a:ln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7" name="Rectangle 66"/>
                  <p:cNvSpPr/>
                  <p:nvPr/>
                </p:nvSpPr>
                <p:spPr>
                  <a:xfrm>
                    <a:off x="5485924" y="5138466"/>
                    <a:ext cx="430374" cy="461665"/>
                  </a:xfrm>
                  <a:prstGeom prst="rect">
                    <a:avLst/>
                  </a:prstGeom>
                  <a:ln w="38100"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sk-SK" sz="2400" b="0" i="1" smtClean="0">
                              <a:latin typeface="Cambria Math"/>
                            </a:rPr>
                            <m:t>𝑦</m:t>
                          </m:r>
                        </m:oMath>
                      </m:oMathPara>
                    </a14:m>
                    <a:endParaRPr lang="sk-SK" sz="2400" dirty="0"/>
                  </a:p>
                </p:txBody>
              </p:sp>
            </mc:Choice>
            <mc:Fallback>
              <p:sp>
                <p:nvSpPr>
                  <p:cNvPr id="67" name="Rectangle 6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5924" y="5138466"/>
                    <a:ext cx="430374" cy="461665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 b="-27692"/>
                    </a:stretch>
                  </a:blipFill>
                  <a:ln w="38100">
                    <a:noFill/>
                  </a:ln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8" name="Rectangle 67"/>
                  <p:cNvSpPr/>
                  <p:nvPr/>
                </p:nvSpPr>
                <p:spPr>
                  <a:xfrm>
                    <a:off x="4545068" y="4953000"/>
                    <a:ext cx="407932" cy="461665"/>
                  </a:xfrm>
                  <a:prstGeom prst="rect">
                    <a:avLst/>
                  </a:prstGeom>
                  <a:ln w="38100"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sk-SK" sz="2400" b="0" i="1" smtClean="0">
                              <a:latin typeface="Cambria Math"/>
                            </a:rPr>
                            <m:t>𝑧</m:t>
                          </m:r>
                        </m:oMath>
                      </m:oMathPara>
                    </a14:m>
                    <a:endParaRPr lang="sk-SK" sz="2400" dirty="0"/>
                  </a:p>
                </p:txBody>
              </p:sp>
            </mc:Choice>
            <mc:Fallback>
              <p:sp>
                <p:nvSpPr>
                  <p:cNvPr id="68" name="Rectangle 6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45068" y="4953000"/>
                    <a:ext cx="407932" cy="461665"/>
                  </a:xfrm>
                  <a:prstGeom prst="rect">
                    <a:avLst/>
                  </a:prstGeom>
                  <a:blipFill rotWithShape="1">
                    <a:blip r:embed="rId10"/>
                    <a:stretch>
                      <a:fillRect b="-3077"/>
                    </a:stretch>
                  </a:blipFill>
                  <a:ln w="38100">
                    <a:noFill/>
                  </a:ln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Rectangle 21"/>
                <p:cNvSpPr/>
                <p:nvPr/>
              </p:nvSpPr>
              <p:spPr>
                <a:xfrm>
                  <a:off x="5358211" y="3719150"/>
                  <a:ext cx="91589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sz="2800" b="0" i="1" smtClean="0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sk-SK" sz="2800" b="0" i="1" smtClean="0">
                                <a:latin typeface="Cambria Math"/>
                              </a:rPr>
                              <m:t>𝑜𝑑𝑠</m:t>
                            </m:r>
                          </m:sub>
                        </m:sSub>
                      </m:oMath>
                    </m:oMathPara>
                  </a14:m>
                  <a:endParaRPr lang="sk-SK" sz="2800" dirty="0"/>
                </a:p>
              </p:txBody>
            </p:sp>
          </mc:Choice>
          <mc:Fallback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8211" y="3719150"/>
                  <a:ext cx="915892" cy="523220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1351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/>
            <p:cNvCxnSpPr/>
            <p:nvPr/>
          </p:nvCxnSpPr>
          <p:spPr>
            <a:xfrm>
              <a:off x="5282011" y="3749590"/>
              <a:ext cx="5334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reeform 30"/>
            <p:cNvSpPr/>
            <p:nvPr/>
          </p:nvSpPr>
          <p:spPr>
            <a:xfrm>
              <a:off x="4428126" y="1958890"/>
              <a:ext cx="991118" cy="1854200"/>
            </a:xfrm>
            <a:custGeom>
              <a:avLst/>
              <a:gdLst>
                <a:gd name="connsiteX0" fmla="*/ 0 w 991118"/>
                <a:gd name="connsiteY0" fmla="*/ 0 h 1854200"/>
                <a:gd name="connsiteX1" fmla="*/ 38100 w 991118"/>
                <a:gd name="connsiteY1" fmla="*/ 63500 h 1854200"/>
                <a:gd name="connsiteX2" fmla="*/ 63500 w 991118"/>
                <a:gd name="connsiteY2" fmla="*/ 101600 h 1854200"/>
                <a:gd name="connsiteX3" fmla="*/ 76200 w 991118"/>
                <a:gd name="connsiteY3" fmla="*/ 139700 h 1854200"/>
                <a:gd name="connsiteX4" fmla="*/ 177800 w 991118"/>
                <a:gd name="connsiteY4" fmla="*/ 279400 h 1854200"/>
                <a:gd name="connsiteX5" fmla="*/ 203200 w 991118"/>
                <a:gd name="connsiteY5" fmla="*/ 330200 h 1854200"/>
                <a:gd name="connsiteX6" fmla="*/ 228600 w 991118"/>
                <a:gd name="connsiteY6" fmla="*/ 419100 h 1854200"/>
                <a:gd name="connsiteX7" fmla="*/ 279400 w 991118"/>
                <a:gd name="connsiteY7" fmla="*/ 495300 h 1854200"/>
                <a:gd name="connsiteX8" fmla="*/ 317500 w 991118"/>
                <a:gd name="connsiteY8" fmla="*/ 571500 h 1854200"/>
                <a:gd name="connsiteX9" fmla="*/ 342900 w 991118"/>
                <a:gd name="connsiteY9" fmla="*/ 609600 h 1854200"/>
                <a:gd name="connsiteX10" fmla="*/ 393700 w 991118"/>
                <a:gd name="connsiteY10" fmla="*/ 711200 h 1854200"/>
                <a:gd name="connsiteX11" fmla="*/ 419100 w 991118"/>
                <a:gd name="connsiteY11" fmla="*/ 749300 h 1854200"/>
                <a:gd name="connsiteX12" fmla="*/ 444500 w 991118"/>
                <a:gd name="connsiteY12" fmla="*/ 838200 h 1854200"/>
                <a:gd name="connsiteX13" fmla="*/ 469900 w 991118"/>
                <a:gd name="connsiteY13" fmla="*/ 876300 h 1854200"/>
                <a:gd name="connsiteX14" fmla="*/ 482600 w 991118"/>
                <a:gd name="connsiteY14" fmla="*/ 914400 h 1854200"/>
                <a:gd name="connsiteX15" fmla="*/ 533400 w 991118"/>
                <a:gd name="connsiteY15" fmla="*/ 1016000 h 1854200"/>
                <a:gd name="connsiteX16" fmla="*/ 546100 w 991118"/>
                <a:gd name="connsiteY16" fmla="*/ 1066800 h 1854200"/>
                <a:gd name="connsiteX17" fmla="*/ 571500 w 991118"/>
                <a:gd name="connsiteY17" fmla="*/ 1104900 h 1854200"/>
                <a:gd name="connsiteX18" fmla="*/ 596900 w 991118"/>
                <a:gd name="connsiteY18" fmla="*/ 1168400 h 1854200"/>
                <a:gd name="connsiteX19" fmla="*/ 622300 w 991118"/>
                <a:gd name="connsiteY19" fmla="*/ 1206500 h 1854200"/>
                <a:gd name="connsiteX20" fmla="*/ 635000 w 991118"/>
                <a:gd name="connsiteY20" fmla="*/ 1244600 h 1854200"/>
                <a:gd name="connsiteX21" fmla="*/ 685800 w 991118"/>
                <a:gd name="connsiteY21" fmla="*/ 1333500 h 1854200"/>
                <a:gd name="connsiteX22" fmla="*/ 711200 w 991118"/>
                <a:gd name="connsiteY22" fmla="*/ 1422400 h 1854200"/>
                <a:gd name="connsiteX23" fmla="*/ 736600 w 991118"/>
                <a:gd name="connsiteY23" fmla="*/ 1460500 h 1854200"/>
                <a:gd name="connsiteX24" fmla="*/ 762000 w 991118"/>
                <a:gd name="connsiteY24" fmla="*/ 1511300 h 1854200"/>
                <a:gd name="connsiteX25" fmla="*/ 787400 w 991118"/>
                <a:gd name="connsiteY25" fmla="*/ 1549400 h 1854200"/>
                <a:gd name="connsiteX26" fmla="*/ 800100 w 991118"/>
                <a:gd name="connsiteY26" fmla="*/ 1587500 h 1854200"/>
                <a:gd name="connsiteX27" fmla="*/ 825500 w 991118"/>
                <a:gd name="connsiteY27" fmla="*/ 1625600 h 1854200"/>
                <a:gd name="connsiteX28" fmla="*/ 850900 w 991118"/>
                <a:gd name="connsiteY28" fmla="*/ 1676400 h 1854200"/>
                <a:gd name="connsiteX29" fmla="*/ 838200 w 991118"/>
                <a:gd name="connsiteY29" fmla="*/ 1714500 h 1854200"/>
                <a:gd name="connsiteX30" fmla="*/ 787400 w 991118"/>
                <a:gd name="connsiteY30" fmla="*/ 1790700 h 1854200"/>
                <a:gd name="connsiteX31" fmla="*/ 876300 w 991118"/>
                <a:gd name="connsiteY31" fmla="*/ 1828800 h 1854200"/>
                <a:gd name="connsiteX32" fmla="*/ 927100 w 991118"/>
                <a:gd name="connsiteY32" fmla="*/ 1841500 h 1854200"/>
                <a:gd name="connsiteX33" fmla="*/ 965200 w 991118"/>
                <a:gd name="connsiteY33" fmla="*/ 1854200 h 1854200"/>
                <a:gd name="connsiteX34" fmla="*/ 990600 w 991118"/>
                <a:gd name="connsiteY34" fmla="*/ 1816100 h 1854200"/>
                <a:gd name="connsiteX35" fmla="*/ 939800 w 991118"/>
                <a:gd name="connsiteY35" fmla="*/ 1739900 h 1854200"/>
                <a:gd name="connsiteX36" fmla="*/ 914400 w 991118"/>
                <a:gd name="connsiteY36" fmla="*/ 1701800 h 1854200"/>
                <a:gd name="connsiteX37" fmla="*/ 876300 w 991118"/>
                <a:gd name="connsiteY37" fmla="*/ 1689100 h 1854200"/>
                <a:gd name="connsiteX38" fmla="*/ 863600 w 991118"/>
                <a:gd name="connsiteY38" fmla="*/ 1816100 h 1854200"/>
                <a:gd name="connsiteX39" fmla="*/ 901700 w 991118"/>
                <a:gd name="connsiteY39" fmla="*/ 1828800 h 1854200"/>
                <a:gd name="connsiteX40" fmla="*/ 977900 w 991118"/>
                <a:gd name="connsiteY40" fmla="*/ 1803400 h 1854200"/>
                <a:gd name="connsiteX41" fmla="*/ 939800 w 991118"/>
                <a:gd name="connsiteY41" fmla="*/ 1714500 h 1854200"/>
                <a:gd name="connsiteX42" fmla="*/ 901700 w 991118"/>
                <a:gd name="connsiteY42" fmla="*/ 1701800 h 1854200"/>
                <a:gd name="connsiteX43" fmla="*/ 863600 w 991118"/>
                <a:gd name="connsiteY43" fmla="*/ 1714500 h 1854200"/>
                <a:gd name="connsiteX44" fmla="*/ 863600 w 991118"/>
                <a:gd name="connsiteY44" fmla="*/ 1828800 h 1854200"/>
                <a:gd name="connsiteX45" fmla="*/ 901700 w 991118"/>
                <a:gd name="connsiteY45" fmla="*/ 1854200 h 1854200"/>
                <a:gd name="connsiteX46" fmla="*/ 965200 w 991118"/>
                <a:gd name="connsiteY46" fmla="*/ 1803400 h 1854200"/>
                <a:gd name="connsiteX47" fmla="*/ 927100 w 991118"/>
                <a:gd name="connsiteY47" fmla="*/ 1778000 h 1854200"/>
                <a:gd name="connsiteX48" fmla="*/ 889000 w 991118"/>
                <a:gd name="connsiteY48" fmla="*/ 1790700 h 1854200"/>
                <a:gd name="connsiteX49" fmla="*/ 927100 w 991118"/>
                <a:gd name="connsiteY49" fmla="*/ 1803400 h 185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91118" h="1854200">
                  <a:moveTo>
                    <a:pt x="0" y="0"/>
                  </a:moveTo>
                  <a:cubicBezTo>
                    <a:pt x="12700" y="21167"/>
                    <a:pt x="25017" y="42568"/>
                    <a:pt x="38100" y="63500"/>
                  </a:cubicBezTo>
                  <a:cubicBezTo>
                    <a:pt x="46190" y="76443"/>
                    <a:pt x="56674" y="87948"/>
                    <a:pt x="63500" y="101600"/>
                  </a:cubicBezTo>
                  <a:cubicBezTo>
                    <a:pt x="69487" y="113574"/>
                    <a:pt x="69699" y="127998"/>
                    <a:pt x="76200" y="139700"/>
                  </a:cubicBezTo>
                  <a:cubicBezTo>
                    <a:pt x="141772" y="257730"/>
                    <a:pt x="108164" y="174946"/>
                    <a:pt x="177800" y="279400"/>
                  </a:cubicBezTo>
                  <a:cubicBezTo>
                    <a:pt x="188302" y="295152"/>
                    <a:pt x="196553" y="312473"/>
                    <a:pt x="203200" y="330200"/>
                  </a:cubicBezTo>
                  <a:cubicBezTo>
                    <a:pt x="210788" y="350435"/>
                    <a:pt x="216791" y="397844"/>
                    <a:pt x="228600" y="419100"/>
                  </a:cubicBezTo>
                  <a:cubicBezTo>
                    <a:pt x="243425" y="445785"/>
                    <a:pt x="264018" y="468931"/>
                    <a:pt x="279400" y="495300"/>
                  </a:cubicBezTo>
                  <a:cubicBezTo>
                    <a:pt x="293709" y="519830"/>
                    <a:pt x="303709" y="546676"/>
                    <a:pt x="317500" y="571500"/>
                  </a:cubicBezTo>
                  <a:cubicBezTo>
                    <a:pt x="324913" y="584843"/>
                    <a:pt x="335591" y="596200"/>
                    <a:pt x="342900" y="609600"/>
                  </a:cubicBezTo>
                  <a:cubicBezTo>
                    <a:pt x="361031" y="642841"/>
                    <a:pt x="372697" y="679695"/>
                    <a:pt x="393700" y="711200"/>
                  </a:cubicBezTo>
                  <a:cubicBezTo>
                    <a:pt x="402167" y="723900"/>
                    <a:pt x="412274" y="735648"/>
                    <a:pt x="419100" y="749300"/>
                  </a:cubicBezTo>
                  <a:cubicBezTo>
                    <a:pt x="443814" y="798728"/>
                    <a:pt x="420085" y="781233"/>
                    <a:pt x="444500" y="838200"/>
                  </a:cubicBezTo>
                  <a:cubicBezTo>
                    <a:pt x="450513" y="852229"/>
                    <a:pt x="463074" y="862648"/>
                    <a:pt x="469900" y="876300"/>
                  </a:cubicBezTo>
                  <a:cubicBezTo>
                    <a:pt x="475887" y="888274"/>
                    <a:pt x="477060" y="902213"/>
                    <a:pt x="482600" y="914400"/>
                  </a:cubicBezTo>
                  <a:cubicBezTo>
                    <a:pt x="498268" y="948870"/>
                    <a:pt x="524217" y="979266"/>
                    <a:pt x="533400" y="1016000"/>
                  </a:cubicBezTo>
                  <a:cubicBezTo>
                    <a:pt x="537633" y="1032933"/>
                    <a:pt x="539224" y="1050757"/>
                    <a:pt x="546100" y="1066800"/>
                  </a:cubicBezTo>
                  <a:cubicBezTo>
                    <a:pt x="552113" y="1080829"/>
                    <a:pt x="564674" y="1091248"/>
                    <a:pt x="571500" y="1104900"/>
                  </a:cubicBezTo>
                  <a:cubicBezTo>
                    <a:pt x="581695" y="1125290"/>
                    <a:pt x="586705" y="1148010"/>
                    <a:pt x="596900" y="1168400"/>
                  </a:cubicBezTo>
                  <a:cubicBezTo>
                    <a:pt x="603726" y="1182052"/>
                    <a:pt x="615474" y="1192848"/>
                    <a:pt x="622300" y="1206500"/>
                  </a:cubicBezTo>
                  <a:cubicBezTo>
                    <a:pt x="628287" y="1218474"/>
                    <a:pt x="629013" y="1232626"/>
                    <a:pt x="635000" y="1244600"/>
                  </a:cubicBezTo>
                  <a:cubicBezTo>
                    <a:pt x="650264" y="1275127"/>
                    <a:pt x="670536" y="1302973"/>
                    <a:pt x="685800" y="1333500"/>
                  </a:cubicBezTo>
                  <a:cubicBezTo>
                    <a:pt x="710514" y="1382928"/>
                    <a:pt x="686785" y="1365433"/>
                    <a:pt x="711200" y="1422400"/>
                  </a:cubicBezTo>
                  <a:cubicBezTo>
                    <a:pt x="717213" y="1436429"/>
                    <a:pt x="729027" y="1447248"/>
                    <a:pt x="736600" y="1460500"/>
                  </a:cubicBezTo>
                  <a:cubicBezTo>
                    <a:pt x="745993" y="1476938"/>
                    <a:pt x="752607" y="1494862"/>
                    <a:pt x="762000" y="1511300"/>
                  </a:cubicBezTo>
                  <a:cubicBezTo>
                    <a:pt x="769573" y="1524552"/>
                    <a:pt x="780574" y="1535748"/>
                    <a:pt x="787400" y="1549400"/>
                  </a:cubicBezTo>
                  <a:cubicBezTo>
                    <a:pt x="793387" y="1561374"/>
                    <a:pt x="794113" y="1575526"/>
                    <a:pt x="800100" y="1587500"/>
                  </a:cubicBezTo>
                  <a:cubicBezTo>
                    <a:pt x="806926" y="1601152"/>
                    <a:pt x="817927" y="1612348"/>
                    <a:pt x="825500" y="1625600"/>
                  </a:cubicBezTo>
                  <a:cubicBezTo>
                    <a:pt x="834893" y="1642038"/>
                    <a:pt x="842433" y="1659467"/>
                    <a:pt x="850900" y="1676400"/>
                  </a:cubicBezTo>
                  <a:cubicBezTo>
                    <a:pt x="846667" y="1689100"/>
                    <a:pt x="844701" y="1702798"/>
                    <a:pt x="838200" y="1714500"/>
                  </a:cubicBezTo>
                  <a:cubicBezTo>
                    <a:pt x="823375" y="1741185"/>
                    <a:pt x="787400" y="1790700"/>
                    <a:pt x="787400" y="1790700"/>
                  </a:cubicBezTo>
                  <a:cubicBezTo>
                    <a:pt x="933243" y="1827161"/>
                    <a:pt x="753513" y="1776177"/>
                    <a:pt x="876300" y="1828800"/>
                  </a:cubicBezTo>
                  <a:cubicBezTo>
                    <a:pt x="892343" y="1835676"/>
                    <a:pt x="910317" y="1836705"/>
                    <a:pt x="927100" y="1841500"/>
                  </a:cubicBezTo>
                  <a:cubicBezTo>
                    <a:pt x="939972" y="1845178"/>
                    <a:pt x="952500" y="1849967"/>
                    <a:pt x="965200" y="1854200"/>
                  </a:cubicBezTo>
                  <a:cubicBezTo>
                    <a:pt x="973667" y="1841500"/>
                    <a:pt x="988091" y="1831156"/>
                    <a:pt x="990600" y="1816100"/>
                  </a:cubicBezTo>
                  <a:cubicBezTo>
                    <a:pt x="996180" y="1782622"/>
                    <a:pt x="955221" y="1758405"/>
                    <a:pt x="939800" y="1739900"/>
                  </a:cubicBezTo>
                  <a:cubicBezTo>
                    <a:pt x="930029" y="1728174"/>
                    <a:pt x="926319" y="1711335"/>
                    <a:pt x="914400" y="1701800"/>
                  </a:cubicBezTo>
                  <a:cubicBezTo>
                    <a:pt x="903947" y="1693437"/>
                    <a:pt x="889000" y="1693333"/>
                    <a:pt x="876300" y="1689100"/>
                  </a:cubicBezTo>
                  <a:cubicBezTo>
                    <a:pt x="864431" y="1724707"/>
                    <a:pt x="831987" y="1776584"/>
                    <a:pt x="863600" y="1816100"/>
                  </a:cubicBezTo>
                  <a:cubicBezTo>
                    <a:pt x="871963" y="1826553"/>
                    <a:pt x="889000" y="1824567"/>
                    <a:pt x="901700" y="1828800"/>
                  </a:cubicBezTo>
                  <a:cubicBezTo>
                    <a:pt x="927100" y="1820333"/>
                    <a:pt x="984394" y="1829375"/>
                    <a:pt x="977900" y="1803400"/>
                  </a:cubicBezTo>
                  <a:cubicBezTo>
                    <a:pt x="970274" y="1772895"/>
                    <a:pt x="967208" y="1736426"/>
                    <a:pt x="939800" y="1714500"/>
                  </a:cubicBezTo>
                  <a:cubicBezTo>
                    <a:pt x="929347" y="1706137"/>
                    <a:pt x="914400" y="1706033"/>
                    <a:pt x="901700" y="1701800"/>
                  </a:cubicBezTo>
                  <a:cubicBezTo>
                    <a:pt x="889000" y="1706033"/>
                    <a:pt x="873066" y="1705034"/>
                    <a:pt x="863600" y="1714500"/>
                  </a:cubicBezTo>
                  <a:cubicBezTo>
                    <a:pt x="839190" y="1738910"/>
                    <a:pt x="855560" y="1812719"/>
                    <a:pt x="863600" y="1828800"/>
                  </a:cubicBezTo>
                  <a:cubicBezTo>
                    <a:pt x="870426" y="1842452"/>
                    <a:pt x="889000" y="1845733"/>
                    <a:pt x="901700" y="1854200"/>
                  </a:cubicBezTo>
                  <a:cubicBezTo>
                    <a:pt x="919192" y="1848369"/>
                    <a:pt x="972381" y="1839303"/>
                    <a:pt x="965200" y="1803400"/>
                  </a:cubicBezTo>
                  <a:cubicBezTo>
                    <a:pt x="962207" y="1788433"/>
                    <a:pt x="939800" y="1786467"/>
                    <a:pt x="927100" y="1778000"/>
                  </a:cubicBezTo>
                  <a:cubicBezTo>
                    <a:pt x="914400" y="1782233"/>
                    <a:pt x="889000" y="1777313"/>
                    <a:pt x="889000" y="1790700"/>
                  </a:cubicBezTo>
                  <a:cubicBezTo>
                    <a:pt x="889000" y="1804087"/>
                    <a:pt x="927100" y="1803400"/>
                    <a:pt x="927100" y="18034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5317126" y="3813090"/>
              <a:ext cx="25918" cy="762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Rectangle 34"/>
                <p:cNvSpPr/>
                <p:nvPr/>
              </p:nvSpPr>
              <p:spPr>
                <a:xfrm>
                  <a:off x="4855503" y="4242370"/>
                  <a:ext cx="593046" cy="5582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sz="2800" b="0" i="1" smtClean="0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sk-SK" sz="2800" b="0" i="1" smtClean="0">
                                <a:latin typeface="Cambria Math"/>
                              </a:rPr>
                              <m:t>𝑔</m:t>
                            </m:r>
                          </m:sub>
                        </m:sSub>
                      </m:oMath>
                    </m:oMathPara>
                  </a14:m>
                  <a:endParaRPr lang="sk-SK" sz="2800" dirty="0"/>
                </a:p>
              </p:txBody>
            </p:sp>
          </mc:Choice>
          <mc:Fallback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5503" y="4242370"/>
                  <a:ext cx="593046" cy="55823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b="-6410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/>
            <p:cNvCxnSpPr>
              <a:stCxn id="31" idx="42"/>
              <a:endCxn id="31" idx="16"/>
            </p:cNvCxnSpPr>
            <p:nvPr/>
          </p:nvCxnSpPr>
          <p:spPr>
            <a:xfrm flipH="1" flipV="1">
              <a:off x="4974226" y="3025690"/>
              <a:ext cx="355600" cy="635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Rectangle 39"/>
                <p:cNvSpPr/>
                <p:nvPr/>
              </p:nvSpPr>
              <p:spPr>
                <a:xfrm>
                  <a:off x="4936126" y="2609857"/>
                  <a:ext cx="120642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sz="2800" b="0" i="1" smtClean="0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sk-SK" sz="2800" b="0" i="1" smtClean="0">
                                <a:latin typeface="Cambria Math"/>
                              </a:rPr>
                              <m:t>𝑙𝑎𝑛𝑘𝑜</m:t>
                            </m:r>
                          </m:sub>
                        </m:sSub>
                      </m:oMath>
                    </m:oMathPara>
                  </a14:m>
                  <a:endParaRPr lang="sk-SK" sz="2800" dirty="0"/>
                </a:p>
              </p:txBody>
            </p:sp>
          </mc:Choice>
          <mc:Fallback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6126" y="2609857"/>
                  <a:ext cx="1206421" cy="523220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2740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Freeform 42"/>
            <p:cNvSpPr/>
            <p:nvPr/>
          </p:nvSpPr>
          <p:spPr>
            <a:xfrm>
              <a:off x="3718418" y="1622647"/>
              <a:ext cx="749300" cy="613123"/>
            </a:xfrm>
            <a:custGeom>
              <a:avLst/>
              <a:gdLst>
                <a:gd name="connsiteX0" fmla="*/ 749300 w 749300"/>
                <a:gd name="connsiteY0" fmla="*/ 359123 h 613123"/>
                <a:gd name="connsiteX1" fmla="*/ 266700 w 749300"/>
                <a:gd name="connsiteY1" fmla="*/ 359123 h 613123"/>
                <a:gd name="connsiteX2" fmla="*/ 114300 w 749300"/>
                <a:gd name="connsiteY2" fmla="*/ 346423 h 613123"/>
                <a:gd name="connsiteX3" fmla="*/ 12700 w 749300"/>
                <a:gd name="connsiteY3" fmla="*/ 321023 h 613123"/>
                <a:gd name="connsiteX4" fmla="*/ 25400 w 749300"/>
                <a:gd name="connsiteY4" fmla="*/ 143223 h 613123"/>
                <a:gd name="connsiteX5" fmla="*/ 12700 w 749300"/>
                <a:gd name="connsiteY5" fmla="*/ 244823 h 613123"/>
                <a:gd name="connsiteX6" fmla="*/ 0 w 749300"/>
                <a:gd name="connsiteY6" fmla="*/ 422623 h 613123"/>
                <a:gd name="connsiteX7" fmla="*/ 12700 w 749300"/>
                <a:gd name="connsiteY7" fmla="*/ 473423 h 613123"/>
                <a:gd name="connsiteX8" fmla="*/ 25400 w 749300"/>
                <a:gd name="connsiteY8" fmla="*/ 422623 h 613123"/>
                <a:gd name="connsiteX9" fmla="*/ 50800 w 749300"/>
                <a:gd name="connsiteY9" fmla="*/ 257523 h 613123"/>
                <a:gd name="connsiteX10" fmla="*/ 38100 w 749300"/>
                <a:gd name="connsiteY10" fmla="*/ 16223 h 613123"/>
                <a:gd name="connsiteX11" fmla="*/ 50800 w 749300"/>
                <a:gd name="connsiteY11" fmla="*/ 460723 h 613123"/>
                <a:gd name="connsiteX12" fmla="*/ 63500 w 749300"/>
                <a:gd name="connsiteY12" fmla="*/ 613123 h 61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9300" h="613123">
                  <a:moveTo>
                    <a:pt x="749300" y="359123"/>
                  </a:moveTo>
                  <a:cubicBezTo>
                    <a:pt x="538438" y="316951"/>
                    <a:pt x="774145" y="359123"/>
                    <a:pt x="266700" y="359123"/>
                  </a:cubicBezTo>
                  <a:cubicBezTo>
                    <a:pt x="215724" y="359123"/>
                    <a:pt x="165100" y="350656"/>
                    <a:pt x="114300" y="346423"/>
                  </a:cubicBezTo>
                  <a:cubicBezTo>
                    <a:pt x="80433" y="337956"/>
                    <a:pt x="10213" y="355843"/>
                    <a:pt x="12700" y="321023"/>
                  </a:cubicBezTo>
                  <a:cubicBezTo>
                    <a:pt x="16933" y="261756"/>
                    <a:pt x="32770" y="84264"/>
                    <a:pt x="25400" y="143223"/>
                  </a:cubicBezTo>
                  <a:cubicBezTo>
                    <a:pt x="21167" y="177090"/>
                    <a:pt x="15790" y="210833"/>
                    <a:pt x="12700" y="244823"/>
                  </a:cubicBezTo>
                  <a:cubicBezTo>
                    <a:pt x="7321" y="303997"/>
                    <a:pt x="4233" y="363356"/>
                    <a:pt x="0" y="422623"/>
                  </a:cubicBezTo>
                  <a:cubicBezTo>
                    <a:pt x="4233" y="439556"/>
                    <a:pt x="-4754" y="473423"/>
                    <a:pt x="12700" y="473423"/>
                  </a:cubicBezTo>
                  <a:cubicBezTo>
                    <a:pt x="30154" y="473423"/>
                    <a:pt x="22932" y="439902"/>
                    <a:pt x="25400" y="422623"/>
                  </a:cubicBezTo>
                  <a:cubicBezTo>
                    <a:pt x="49956" y="250730"/>
                    <a:pt x="21335" y="345919"/>
                    <a:pt x="50800" y="257523"/>
                  </a:cubicBezTo>
                  <a:cubicBezTo>
                    <a:pt x="46567" y="177090"/>
                    <a:pt x="38100" y="-64322"/>
                    <a:pt x="38100" y="16223"/>
                  </a:cubicBezTo>
                  <a:cubicBezTo>
                    <a:pt x="38100" y="164450"/>
                    <a:pt x="43913" y="312656"/>
                    <a:pt x="50800" y="460723"/>
                  </a:cubicBezTo>
                  <a:cubicBezTo>
                    <a:pt x="65600" y="778930"/>
                    <a:pt x="63500" y="429062"/>
                    <a:pt x="63500" y="61312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2" name="Rectangle 71"/>
                <p:cNvSpPr/>
                <p:nvPr/>
              </p:nvSpPr>
              <p:spPr>
                <a:xfrm>
                  <a:off x="3657600" y="3663202"/>
                  <a:ext cx="1475340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sz="2800" b="0" i="1" smtClean="0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sk-SK" sz="2800" b="0" i="1" smtClean="0">
                                <a:latin typeface="Cambria Math"/>
                              </a:rPr>
                              <m:t>𝐶𝑜𝑟𝑖𝑜𝑙𝑖𝑠</m:t>
                            </m:r>
                          </m:sub>
                        </m:sSub>
                      </m:oMath>
                    </m:oMathPara>
                  </a14:m>
                  <a:endParaRPr lang="sk-SK" sz="2800" dirty="0"/>
                </a:p>
              </p:txBody>
            </p:sp>
          </mc:Choice>
          <mc:Fallback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7600" y="3663202"/>
                  <a:ext cx="1475340" cy="523220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3" name="Straight Arrow Connector 72"/>
            <p:cNvCxnSpPr/>
            <p:nvPr/>
          </p:nvCxnSpPr>
          <p:spPr>
            <a:xfrm flipH="1">
              <a:off x="4923685" y="3739402"/>
              <a:ext cx="431541" cy="1803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6317107" y="685800"/>
            <a:ext cx="2598293" cy="3125409"/>
            <a:chOff x="6172200" y="1066800"/>
            <a:chExt cx="2598293" cy="3843170"/>
          </a:xfrm>
        </p:grpSpPr>
        <p:grpSp>
          <p:nvGrpSpPr>
            <p:cNvPr id="88" name="Group 87"/>
            <p:cNvGrpSpPr/>
            <p:nvPr/>
          </p:nvGrpSpPr>
          <p:grpSpPr>
            <a:xfrm>
              <a:off x="6420086" y="1066800"/>
              <a:ext cx="1881435" cy="1299865"/>
              <a:chOff x="4545068" y="4953000"/>
              <a:chExt cx="1881435" cy="1299865"/>
            </a:xfrm>
          </p:grpSpPr>
          <p:grpSp>
            <p:nvGrpSpPr>
              <p:cNvPr id="100" name="Group 99"/>
              <p:cNvGrpSpPr/>
              <p:nvPr/>
            </p:nvGrpSpPr>
            <p:grpSpPr>
              <a:xfrm>
                <a:off x="4752267" y="4953000"/>
                <a:ext cx="1674236" cy="1219200"/>
                <a:chOff x="4752267" y="4953000"/>
                <a:chExt cx="1674236" cy="1219200"/>
              </a:xfrm>
            </p:grpSpPr>
            <p:cxnSp>
              <p:nvCxnSpPr>
                <p:cNvPr id="104" name="Straight Arrow Connector 103"/>
                <p:cNvCxnSpPr/>
                <p:nvPr/>
              </p:nvCxnSpPr>
              <p:spPr>
                <a:xfrm>
                  <a:off x="4752267" y="5943600"/>
                  <a:ext cx="1674236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04"/>
                <p:cNvCxnSpPr/>
                <p:nvPr/>
              </p:nvCxnSpPr>
              <p:spPr>
                <a:xfrm flipV="1">
                  <a:off x="4949408" y="4953000"/>
                  <a:ext cx="0" cy="12192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/>
                <p:cNvCxnSpPr/>
                <p:nvPr/>
              </p:nvCxnSpPr>
              <p:spPr>
                <a:xfrm flipV="1">
                  <a:off x="4752267" y="5181600"/>
                  <a:ext cx="848682" cy="9906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1" name="Rectangle 100"/>
                  <p:cNvSpPr/>
                  <p:nvPr/>
                </p:nvSpPr>
                <p:spPr>
                  <a:xfrm>
                    <a:off x="5835924" y="5791200"/>
                    <a:ext cx="426399" cy="461665"/>
                  </a:xfrm>
                  <a:prstGeom prst="rect">
                    <a:avLst/>
                  </a:prstGeom>
                  <a:ln w="38100"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sk-SK" sz="2400" b="0" i="1" smtClean="0">
                              <a:latin typeface="Cambria Math"/>
                            </a:rPr>
                            <m:t>𝑥</m:t>
                          </m:r>
                        </m:oMath>
                      </m:oMathPara>
                    </a14:m>
                    <a:endParaRPr lang="sk-SK" sz="2400" dirty="0"/>
                  </a:p>
                </p:txBody>
              </p:sp>
            </mc:Choice>
            <mc:Fallback>
              <p:sp>
                <p:nvSpPr>
                  <p:cNvPr id="101" name="Rectangle 10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35924" y="5791200"/>
                    <a:ext cx="426399" cy="461665"/>
                  </a:xfrm>
                  <a:prstGeom prst="rect">
                    <a:avLst/>
                  </a:prstGeom>
                  <a:blipFill rotWithShape="1">
                    <a:blip r:embed="rId15"/>
                    <a:stretch>
                      <a:fillRect b="-8065"/>
                    </a:stretch>
                  </a:blipFill>
                  <a:ln w="38100">
                    <a:noFill/>
                  </a:ln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2" name="Rectangle 101"/>
                  <p:cNvSpPr/>
                  <p:nvPr/>
                </p:nvSpPr>
                <p:spPr>
                  <a:xfrm>
                    <a:off x="5485924" y="5138466"/>
                    <a:ext cx="430374" cy="461665"/>
                  </a:xfrm>
                  <a:prstGeom prst="rect">
                    <a:avLst/>
                  </a:prstGeom>
                  <a:ln w="38100"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sk-SK" sz="2400" b="0" i="1" smtClean="0">
                              <a:latin typeface="Cambria Math"/>
                            </a:rPr>
                            <m:t>𝑦</m:t>
                          </m:r>
                        </m:oMath>
                      </m:oMathPara>
                    </a14:m>
                    <a:endParaRPr lang="sk-SK" sz="2400" dirty="0"/>
                  </a:p>
                </p:txBody>
              </p:sp>
            </mc:Choice>
            <mc:Fallback>
              <p:sp>
                <p:nvSpPr>
                  <p:cNvPr id="102" name="Rectangle 10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5924" y="5138466"/>
                    <a:ext cx="430374" cy="461665"/>
                  </a:xfrm>
                  <a:prstGeom prst="rect">
                    <a:avLst/>
                  </a:prstGeom>
                  <a:blipFill rotWithShape="1">
                    <a:blip r:embed="rId16"/>
                    <a:stretch>
                      <a:fillRect b="-33871"/>
                    </a:stretch>
                  </a:blipFill>
                  <a:ln w="38100">
                    <a:noFill/>
                  </a:ln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3" name="Rectangle 102"/>
                  <p:cNvSpPr/>
                  <p:nvPr/>
                </p:nvSpPr>
                <p:spPr>
                  <a:xfrm>
                    <a:off x="4545068" y="4953000"/>
                    <a:ext cx="407932" cy="461665"/>
                  </a:xfrm>
                  <a:prstGeom prst="rect">
                    <a:avLst/>
                  </a:prstGeom>
                  <a:ln w="38100"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sk-SK" sz="2400" b="0" i="1" smtClean="0">
                              <a:latin typeface="Cambria Math"/>
                            </a:rPr>
                            <m:t>𝑧</m:t>
                          </m:r>
                        </m:oMath>
                      </m:oMathPara>
                    </a14:m>
                    <a:endParaRPr lang="sk-SK" sz="2400" dirty="0"/>
                  </a:p>
                </p:txBody>
              </p:sp>
            </mc:Choice>
            <mc:Fallback>
              <p:sp>
                <p:nvSpPr>
                  <p:cNvPr id="103" name="Rectangle 10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45068" y="4953000"/>
                    <a:ext cx="407932" cy="461665"/>
                  </a:xfrm>
                  <a:prstGeom prst="rect">
                    <a:avLst/>
                  </a:prstGeom>
                  <a:blipFill rotWithShape="1">
                    <a:blip r:embed="rId17"/>
                    <a:stretch>
                      <a:fillRect b="-8197"/>
                    </a:stretch>
                  </a:blipFill>
                  <a:ln w="38100">
                    <a:noFill/>
                  </a:ln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9" name="Freeform 88"/>
            <p:cNvSpPr/>
            <p:nvPr/>
          </p:nvSpPr>
          <p:spPr>
            <a:xfrm>
              <a:off x="6876963" y="2068260"/>
              <a:ext cx="991118" cy="1854200"/>
            </a:xfrm>
            <a:custGeom>
              <a:avLst/>
              <a:gdLst>
                <a:gd name="connsiteX0" fmla="*/ 0 w 991118"/>
                <a:gd name="connsiteY0" fmla="*/ 0 h 1854200"/>
                <a:gd name="connsiteX1" fmla="*/ 38100 w 991118"/>
                <a:gd name="connsiteY1" fmla="*/ 63500 h 1854200"/>
                <a:gd name="connsiteX2" fmla="*/ 63500 w 991118"/>
                <a:gd name="connsiteY2" fmla="*/ 101600 h 1854200"/>
                <a:gd name="connsiteX3" fmla="*/ 76200 w 991118"/>
                <a:gd name="connsiteY3" fmla="*/ 139700 h 1854200"/>
                <a:gd name="connsiteX4" fmla="*/ 177800 w 991118"/>
                <a:gd name="connsiteY4" fmla="*/ 279400 h 1854200"/>
                <a:gd name="connsiteX5" fmla="*/ 203200 w 991118"/>
                <a:gd name="connsiteY5" fmla="*/ 330200 h 1854200"/>
                <a:gd name="connsiteX6" fmla="*/ 228600 w 991118"/>
                <a:gd name="connsiteY6" fmla="*/ 419100 h 1854200"/>
                <a:gd name="connsiteX7" fmla="*/ 279400 w 991118"/>
                <a:gd name="connsiteY7" fmla="*/ 495300 h 1854200"/>
                <a:gd name="connsiteX8" fmla="*/ 317500 w 991118"/>
                <a:gd name="connsiteY8" fmla="*/ 571500 h 1854200"/>
                <a:gd name="connsiteX9" fmla="*/ 342900 w 991118"/>
                <a:gd name="connsiteY9" fmla="*/ 609600 h 1854200"/>
                <a:gd name="connsiteX10" fmla="*/ 393700 w 991118"/>
                <a:gd name="connsiteY10" fmla="*/ 711200 h 1854200"/>
                <a:gd name="connsiteX11" fmla="*/ 419100 w 991118"/>
                <a:gd name="connsiteY11" fmla="*/ 749300 h 1854200"/>
                <a:gd name="connsiteX12" fmla="*/ 444500 w 991118"/>
                <a:gd name="connsiteY12" fmla="*/ 838200 h 1854200"/>
                <a:gd name="connsiteX13" fmla="*/ 469900 w 991118"/>
                <a:gd name="connsiteY13" fmla="*/ 876300 h 1854200"/>
                <a:gd name="connsiteX14" fmla="*/ 482600 w 991118"/>
                <a:gd name="connsiteY14" fmla="*/ 914400 h 1854200"/>
                <a:gd name="connsiteX15" fmla="*/ 533400 w 991118"/>
                <a:gd name="connsiteY15" fmla="*/ 1016000 h 1854200"/>
                <a:gd name="connsiteX16" fmla="*/ 546100 w 991118"/>
                <a:gd name="connsiteY16" fmla="*/ 1066800 h 1854200"/>
                <a:gd name="connsiteX17" fmla="*/ 571500 w 991118"/>
                <a:gd name="connsiteY17" fmla="*/ 1104900 h 1854200"/>
                <a:gd name="connsiteX18" fmla="*/ 596900 w 991118"/>
                <a:gd name="connsiteY18" fmla="*/ 1168400 h 1854200"/>
                <a:gd name="connsiteX19" fmla="*/ 622300 w 991118"/>
                <a:gd name="connsiteY19" fmla="*/ 1206500 h 1854200"/>
                <a:gd name="connsiteX20" fmla="*/ 635000 w 991118"/>
                <a:gd name="connsiteY20" fmla="*/ 1244600 h 1854200"/>
                <a:gd name="connsiteX21" fmla="*/ 685800 w 991118"/>
                <a:gd name="connsiteY21" fmla="*/ 1333500 h 1854200"/>
                <a:gd name="connsiteX22" fmla="*/ 711200 w 991118"/>
                <a:gd name="connsiteY22" fmla="*/ 1422400 h 1854200"/>
                <a:gd name="connsiteX23" fmla="*/ 736600 w 991118"/>
                <a:gd name="connsiteY23" fmla="*/ 1460500 h 1854200"/>
                <a:gd name="connsiteX24" fmla="*/ 762000 w 991118"/>
                <a:gd name="connsiteY24" fmla="*/ 1511300 h 1854200"/>
                <a:gd name="connsiteX25" fmla="*/ 787400 w 991118"/>
                <a:gd name="connsiteY25" fmla="*/ 1549400 h 1854200"/>
                <a:gd name="connsiteX26" fmla="*/ 800100 w 991118"/>
                <a:gd name="connsiteY26" fmla="*/ 1587500 h 1854200"/>
                <a:gd name="connsiteX27" fmla="*/ 825500 w 991118"/>
                <a:gd name="connsiteY27" fmla="*/ 1625600 h 1854200"/>
                <a:gd name="connsiteX28" fmla="*/ 850900 w 991118"/>
                <a:gd name="connsiteY28" fmla="*/ 1676400 h 1854200"/>
                <a:gd name="connsiteX29" fmla="*/ 838200 w 991118"/>
                <a:gd name="connsiteY29" fmla="*/ 1714500 h 1854200"/>
                <a:gd name="connsiteX30" fmla="*/ 787400 w 991118"/>
                <a:gd name="connsiteY30" fmla="*/ 1790700 h 1854200"/>
                <a:gd name="connsiteX31" fmla="*/ 876300 w 991118"/>
                <a:gd name="connsiteY31" fmla="*/ 1828800 h 1854200"/>
                <a:gd name="connsiteX32" fmla="*/ 927100 w 991118"/>
                <a:gd name="connsiteY32" fmla="*/ 1841500 h 1854200"/>
                <a:gd name="connsiteX33" fmla="*/ 965200 w 991118"/>
                <a:gd name="connsiteY33" fmla="*/ 1854200 h 1854200"/>
                <a:gd name="connsiteX34" fmla="*/ 990600 w 991118"/>
                <a:gd name="connsiteY34" fmla="*/ 1816100 h 1854200"/>
                <a:gd name="connsiteX35" fmla="*/ 939800 w 991118"/>
                <a:gd name="connsiteY35" fmla="*/ 1739900 h 1854200"/>
                <a:gd name="connsiteX36" fmla="*/ 914400 w 991118"/>
                <a:gd name="connsiteY36" fmla="*/ 1701800 h 1854200"/>
                <a:gd name="connsiteX37" fmla="*/ 876300 w 991118"/>
                <a:gd name="connsiteY37" fmla="*/ 1689100 h 1854200"/>
                <a:gd name="connsiteX38" fmla="*/ 863600 w 991118"/>
                <a:gd name="connsiteY38" fmla="*/ 1816100 h 1854200"/>
                <a:gd name="connsiteX39" fmla="*/ 901700 w 991118"/>
                <a:gd name="connsiteY39" fmla="*/ 1828800 h 1854200"/>
                <a:gd name="connsiteX40" fmla="*/ 977900 w 991118"/>
                <a:gd name="connsiteY40" fmla="*/ 1803400 h 1854200"/>
                <a:gd name="connsiteX41" fmla="*/ 939800 w 991118"/>
                <a:gd name="connsiteY41" fmla="*/ 1714500 h 1854200"/>
                <a:gd name="connsiteX42" fmla="*/ 901700 w 991118"/>
                <a:gd name="connsiteY42" fmla="*/ 1701800 h 1854200"/>
                <a:gd name="connsiteX43" fmla="*/ 863600 w 991118"/>
                <a:gd name="connsiteY43" fmla="*/ 1714500 h 1854200"/>
                <a:gd name="connsiteX44" fmla="*/ 863600 w 991118"/>
                <a:gd name="connsiteY44" fmla="*/ 1828800 h 1854200"/>
                <a:gd name="connsiteX45" fmla="*/ 901700 w 991118"/>
                <a:gd name="connsiteY45" fmla="*/ 1854200 h 1854200"/>
                <a:gd name="connsiteX46" fmla="*/ 965200 w 991118"/>
                <a:gd name="connsiteY46" fmla="*/ 1803400 h 1854200"/>
                <a:gd name="connsiteX47" fmla="*/ 927100 w 991118"/>
                <a:gd name="connsiteY47" fmla="*/ 1778000 h 1854200"/>
                <a:gd name="connsiteX48" fmla="*/ 889000 w 991118"/>
                <a:gd name="connsiteY48" fmla="*/ 1790700 h 1854200"/>
                <a:gd name="connsiteX49" fmla="*/ 927100 w 991118"/>
                <a:gd name="connsiteY49" fmla="*/ 1803400 h 185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91118" h="1854200">
                  <a:moveTo>
                    <a:pt x="0" y="0"/>
                  </a:moveTo>
                  <a:cubicBezTo>
                    <a:pt x="12700" y="21167"/>
                    <a:pt x="25017" y="42568"/>
                    <a:pt x="38100" y="63500"/>
                  </a:cubicBezTo>
                  <a:cubicBezTo>
                    <a:pt x="46190" y="76443"/>
                    <a:pt x="56674" y="87948"/>
                    <a:pt x="63500" y="101600"/>
                  </a:cubicBezTo>
                  <a:cubicBezTo>
                    <a:pt x="69487" y="113574"/>
                    <a:pt x="69699" y="127998"/>
                    <a:pt x="76200" y="139700"/>
                  </a:cubicBezTo>
                  <a:cubicBezTo>
                    <a:pt x="141772" y="257730"/>
                    <a:pt x="108164" y="174946"/>
                    <a:pt x="177800" y="279400"/>
                  </a:cubicBezTo>
                  <a:cubicBezTo>
                    <a:pt x="188302" y="295152"/>
                    <a:pt x="196553" y="312473"/>
                    <a:pt x="203200" y="330200"/>
                  </a:cubicBezTo>
                  <a:cubicBezTo>
                    <a:pt x="210788" y="350435"/>
                    <a:pt x="216791" y="397844"/>
                    <a:pt x="228600" y="419100"/>
                  </a:cubicBezTo>
                  <a:cubicBezTo>
                    <a:pt x="243425" y="445785"/>
                    <a:pt x="264018" y="468931"/>
                    <a:pt x="279400" y="495300"/>
                  </a:cubicBezTo>
                  <a:cubicBezTo>
                    <a:pt x="293709" y="519830"/>
                    <a:pt x="303709" y="546676"/>
                    <a:pt x="317500" y="571500"/>
                  </a:cubicBezTo>
                  <a:cubicBezTo>
                    <a:pt x="324913" y="584843"/>
                    <a:pt x="335591" y="596200"/>
                    <a:pt x="342900" y="609600"/>
                  </a:cubicBezTo>
                  <a:cubicBezTo>
                    <a:pt x="361031" y="642841"/>
                    <a:pt x="372697" y="679695"/>
                    <a:pt x="393700" y="711200"/>
                  </a:cubicBezTo>
                  <a:cubicBezTo>
                    <a:pt x="402167" y="723900"/>
                    <a:pt x="412274" y="735648"/>
                    <a:pt x="419100" y="749300"/>
                  </a:cubicBezTo>
                  <a:cubicBezTo>
                    <a:pt x="443814" y="798728"/>
                    <a:pt x="420085" y="781233"/>
                    <a:pt x="444500" y="838200"/>
                  </a:cubicBezTo>
                  <a:cubicBezTo>
                    <a:pt x="450513" y="852229"/>
                    <a:pt x="463074" y="862648"/>
                    <a:pt x="469900" y="876300"/>
                  </a:cubicBezTo>
                  <a:cubicBezTo>
                    <a:pt x="475887" y="888274"/>
                    <a:pt x="477060" y="902213"/>
                    <a:pt x="482600" y="914400"/>
                  </a:cubicBezTo>
                  <a:cubicBezTo>
                    <a:pt x="498268" y="948870"/>
                    <a:pt x="524217" y="979266"/>
                    <a:pt x="533400" y="1016000"/>
                  </a:cubicBezTo>
                  <a:cubicBezTo>
                    <a:pt x="537633" y="1032933"/>
                    <a:pt x="539224" y="1050757"/>
                    <a:pt x="546100" y="1066800"/>
                  </a:cubicBezTo>
                  <a:cubicBezTo>
                    <a:pt x="552113" y="1080829"/>
                    <a:pt x="564674" y="1091248"/>
                    <a:pt x="571500" y="1104900"/>
                  </a:cubicBezTo>
                  <a:cubicBezTo>
                    <a:pt x="581695" y="1125290"/>
                    <a:pt x="586705" y="1148010"/>
                    <a:pt x="596900" y="1168400"/>
                  </a:cubicBezTo>
                  <a:cubicBezTo>
                    <a:pt x="603726" y="1182052"/>
                    <a:pt x="615474" y="1192848"/>
                    <a:pt x="622300" y="1206500"/>
                  </a:cubicBezTo>
                  <a:cubicBezTo>
                    <a:pt x="628287" y="1218474"/>
                    <a:pt x="629013" y="1232626"/>
                    <a:pt x="635000" y="1244600"/>
                  </a:cubicBezTo>
                  <a:cubicBezTo>
                    <a:pt x="650264" y="1275127"/>
                    <a:pt x="670536" y="1302973"/>
                    <a:pt x="685800" y="1333500"/>
                  </a:cubicBezTo>
                  <a:cubicBezTo>
                    <a:pt x="710514" y="1382928"/>
                    <a:pt x="686785" y="1365433"/>
                    <a:pt x="711200" y="1422400"/>
                  </a:cubicBezTo>
                  <a:cubicBezTo>
                    <a:pt x="717213" y="1436429"/>
                    <a:pt x="729027" y="1447248"/>
                    <a:pt x="736600" y="1460500"/>
                  </a:cubicBezTo>
                  <a:cubicBezTo>
                    <a:pt x="745993" y="1476938"/>
                    <a:pt x="752607" y="1494862"/>
                    <a:pt x="762000" y="1511300"/>
                  </a:cubicBezTo>
                  <a:cubicBezTo>
                    <a:pt x="769573" y="1524552"/>
                    <a:pt x="780574" y="1535748"/>
                    <a:pt x="787400" y="1549400"/>
                  </a:cubicBezTo>
                  <a:cubicBezTo>
                    <a:pt x="793387" y="1561374"/>
                    <a:pt x="794113" y="1575526"/>
                    <a:pt x="800100" y="1587500"/>
                  </a:cubicBezTo>
                  <a:cubicBezTo>
                    <a:pt x="806926" y="1601152"/>
                    <a:pt x="817927" y="1612348"/>
                    <a:pt x="825500" y="1625600"/>
                  </a:cubicBezTo>
                  <a:cubicBezTo>
                    <a:pt x="834893" y="1642038"/>
                    <a:pt x="842433" y="1659467"/>
                    <a:pt x="850900" y="1676400"/>
                  </a:cubicBezTo>
                  <a:cubicBezTo>
                    <a:pt x="846667" y="1689100"/>
                    <a:pt x="844701" y="1702798"/>
                    <a:pt x="838200" y="1714500"/>
                  </a:cubicBezTo>
                  <a:cubicBezTo>
                    <a:pt x="823375" y="1741185"/>
                    <a:pt x="787400" y="1790700"/>
                    <a:pt x="787400" y="1790700"/>
                  </a:cubicBezTo>
                  <a:cubicBezTo>
                    <a:pt x="933243" y="1827161"/>
                    <a:pt x="753513" y="1776177"/>
                    <a:pt x="876300" y="1828800"/>
                  </a:cubicBezTo>
                  <a:cubicBezTo>
                    <a:pt x="892343" y="1835676"/>
                    <a:pt x="910317" y="1836705"/>
                    <a:pt x="927100" y="1841500"/>
                  </a:cubicBezTo>
                  <a:cubicBezTo>
                    <a:pt x="939972" y="1845178"/>
                    <a:pt x="952500" y="1849967"/>
                    <a:pt x="965200" y="1854200"/>
                  </a:cubicBezTo>
                  <a:cubicBezTo>
                    <a:pt x="973667" y="1841500"/>
                    <a:pt x="988091" y="1831156"/>
                    <a:pt x="990600" y="1816100"/>
                  </a:cubicBezTo>
                  <a:cubicBezTo>
                    <a:pt x="996180" y="1782622"/>
                    <a:pt x="955221" y="1758405"/>
                    <a:pt x="939800" y="1739900"/>
                  </a:cubicBezTo>
                  <a:cubicBezTo>
                    <a:pt x="930029" y="1728174"/>
                    <a:pt x="926319" y="1711335"/>
                    <a:pt x="914400" y="1701800"/>
                  </a:cubicBezTo>
                  <a:cubicBezTo>
                    <a:pt x="903947" y="1693437"/>
                    <a:pt x="889000" y="1693333"/>
                    <a:pt x="876300" y="1689100"/>
                  </a:cubicBezTo>
                  <a:cubicBezTo>
                    <a:pt x="864431" y="1724707"/>
                    <a:pt x="831987" y="1776584"/>
                    <a:pt x="863600" y="1816100"/>
                  </a:cubicBezTo>
                  <a:cubicBezTo>
                    <a:pt x="871963" y="1826553"/>
                    <a:pt x="889000" y="1824567"/>
                    <a:pt x="901700" y="1828800"/>
                  </a:cubicBezTo>
                  <a:cubicBezTo>
                    <a:pt x="927100" y="1820333"/>
                    <a:pt x="984394" y="1829375"/>
                    <a:pt x="977900" y="1803400"/>
                  </a:cubicBezTo>
                  <a:cubicBezTo>
                    <a:pt x="970274" y="1772895"/>
                    <a:pt x="967208" y="1736426"/>
                    <a:pt x="939800" y="1714500"/>
                  </a:cubicBezTo>
                  <a:cubicBezTo>
                    <a:pt x="929347" y="1706137"/>
                    <a:pt x="914400" y="1706033"/>
                    <a:pt x="901700" y="1701800"/>
                  </a:cubicBezTo>
                  <a:cubicBezTo>
                    <a:pt x="889000" y="1706033"/>
                    <a:pt x="873066" y="1705034"/>
                    <a:pt x="863600" y="1714500"/>
                  </a:cubicBezTo>
                  <a:cubicBezTo>
                    <a:pt x="839190" y="1738910"/>
                    <a:pt x="855560" y="1812719"/>
                    <a:pt x="863600" y="1828800"/>
                  </a:cubicBezTo>
                  <a:cubicBezTo>
                    <a:pt x="870426" y="1842452"/>
                    <a:pt x="889000" y="1845733"/>
                    <a:pt x="901700" y="1854200"/>
                  </a:cubicBezTo>
                  <a:cubicBezTo>
                    <a:pt x="919192" y="1848369"/>
                    <a:pt x="972381" y="1839303"/>
                    <a:pt x="965200" y="1803400"/>
                  </a:cubicBezTo>
                  <a:cubicBezTo>
                    <a:pt x="962207" y="1788433"/>
                    <a:pt x="939800" y="1786467"/>
                    <a:pt x="927100" y="1778000"/>
                  </a:cubicBezTo>
                  <a:cubicBezTo>
                    <a:pt x="914400" y="1782233"/>
                    <a:pt x="889000" y="1777313"/>
                    <a:pt x="889000" y="1790700"/>
                  </a:cubicBezTo>
                  <a:cubicBezTo>
                    <a:pt x="889000" y="1804087"/>
                    <a:pt x="927100" y="1803400"/>
                    <a:pt x="927100" y="18034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7765963" y="3922460"/>
              <a:ext cx="25918" cy="762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1" name="Rectangle 90"/>
                <p:cNvSpPr/>
                <p:nvPr/>
              </p:nvSpPr>
              <p:spPr>
                <a:xfrm>
                  <a:off x="7304340" y="4351740"/>
                  <a:ext cx="593046" cy="5582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sz="2800" b="0" i="1" smtClean="0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sk-SK" sz="2800" b="0" i="1" smtClean="0">
                                <a:latin typeface="Cambria Math"/>
                              </a:rPr>
                              <m:t>𝑔</m:t>
                            </m:r>
                          </m:sub>
                        </m:sSub>
                      </m:oMath>
                    </m:oMathPara>
                  </a14:m>
                  <a:endParaRPr lang="sk-SK" sz="2800" dirty="0"/>
                </a:p>
              </p:txBody>
            </p:sp>
          </mc:Choice>
          <mc:Fallback>
            <p:sp>
              <p:nvSpPr>
                <p:cNvPr id="91" name="Rectangle 9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4340" y="4351740"/>
                  <a:ext cx="593046" cy="558230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 b="-12162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3" name="Straight Arrow Connector 92"/>
            <p:cNvCxnSpPr>
              <a:stCxn id="89" idx="42"/>
              <a:endCxn id="89" idx="16"/>
            </p:cNvCxnSpPr>
            <p:nvPr/>
          </p:nvCxnSpPr>
          <p:spPr>
            <a:xfrm flipH="1" flipV="1">
              <a:off x="7423063" y="3135060"/>
              <a:ext cx="355600" cy="635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4" name="Rectangle 93"/>
                <p:cNvSpPr/>
                <p:nvPr/>
              </p:nvSpPr>
              <p:spPr>
                <a:xfrm>
                  <a:off x="7315200" y="2623970"/>
                  <a:ext cx="120642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sz="2800" b="0" i="1" smtClean="0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sk-SK" sz="2800" b="0" i="1" smtClean="0">
                                <a:latin typeface="Cambria Math"/>
                              </a:rPr>
                              <m:t>𝑙𝑎𝑛𝑘𝑜</m:t>
                            </m:r>
                          </m:sub>
                        </m:sSub>
                      </m:oMath>
                    </m:oMathPara>
                  </a14:m>
                  <a:endParaRPr lang="sk-SK" sz="2800" dirty="0"/>
                </a:p>
              </p:txBody>
            </p:sp>
          </mc:Choice>
          <mc:Fallback>
            <p:sp>
              <p:nvSpPr>
                <p:cNvPr id="94" name="Rectangle 9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00" y="2623970"/>
                  <a:ext cx="1206421" cy="52322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 b="-8571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Freeform 94"/>
            <p:cNvSpPr/>
            <p:nvPr/>
          </p:nvSpPr>
          <p:spPr>
            <a:xfrm>
              <a:off x="6172200" y="2052470"/>
              <a:ext cx="699221" cy="411620"/>
            </a:xfrm>
            <a:custGeom>
              <a:avLst/>
              <a:gdLst>
                <a:gd name="connsiteX0" fmla="*/ 699221 w 699221"/>
                <a:gd name="connsiteY0" fmla="*/ 0 h 411620"/>
                <a:gd name="connsiteX1" fmla="*/ 597621 w 699221"/>
                <a:gd name="connsiteY1" fmla="*/ 25400 h 411620"/>
                <a:gd name="connsiteX2" fmla="*/ 559521 w 699221"/>
                <a:gd name="connsiteY2" fmla="*/ 50800 h 411620"/>
                <a:gd name="connsiteX3" fmla="*/ 483321 w 699221"/>
                <a:gd name="connsiteY3" fmla="*/ 76200 h 411620"/>
                <a:gd name="connsiteX4" fmla="*/ 445221 w 699221"/>
                <a:gd name="connsiteY4" fmla="*/ 88900 h 411620"/>
                <a:gd name="connsiteX5" fmla="*/ 369021 w 699221"/>
                <a:gd name="connsiteY5" fmla="*/ 127000 h 411620"/>
                <a:gd name="connsiteX6" fmla="*/ 330921 w 699221"/>
                <a:gd name="connsiteY6" fmla="*/ 152400 h 411620"/>
                <a:gd name="connsiteX7" fmla="*/ 280121 w 699221"/>
                <a:gd name="connsiteY7" fmla="*/ 177800 h 411620"/>
                <a:gd name="connsiteX8" fmla="*/ 178521 w 699221"/>
                <a:gd name="connsiteY8" fmla="*/ 254000 h 411620"/>
                <a:gd name="connsiteX9" fmla="*/ 140421 w 699221"/>
                <a:gd name="connsiteY9" fmla="*/ 266700 h 411620"/>
                <a:gd name="connsiteX10" fmla="*/ 26121 w 699221"/>
                <a:gd name="connsiteY10" fmla="*/ 330200 h 411620"/>
                <a:gd name="connsiteX11" fmla="*/ 51521 w 699221"/>
                <a:gd name="connsiteY11" fmla="*/ 292100 h 411620"/>
                <a:gd name="connsiteX12" fmla="*/ 102321 w 699221"/>
                <a:gd name="connsiteY12" fmla="*/ 279400 h 411620"/>
                <a:gd name="connsiteX13" fmla="*/ 165821 w 699221"/>
                <a:gd name="connsiteY13" fmla="*/ 254000 h 411620"/>
                <a:gd name="connsiteX14" fmla="*/ 267421 w 699221"/>
                <a:gd name="connsiteY14" fmla="*/ 203200 h 411620"/>
                <a:gd name="connsiteX15" fmla="*/ 356321 w 699221"/>
                <a:gd name="connsiteY15" fmla="*/ 152400 h 411620"/>
                <a:gd name="connsiteX16" fmla="*/ 394421 w 699221"/>
                <a:gd name="connsiteY16" fmla="*/ 114300 h 411620"/>
                <a:gd name="connsiteX17" fmla="*/ 432521 w 699221"/>
                <a:gd name="connsiteY17" fmla="*/ 101600 h 411620"/>
                <a:gd name="connsiteX18" fmla="*/ 470621 w 699221"/>
                <a:gd name="connsiteY18" fmla="*/ 76200 h 411620"/>
                <a:gd name="connsiteX19" fmla="*/ 508721 w 699221"/>
                <a:gd name="connsiteY19" fmla="*/ 63500 h 411620"/>
                <a:gd name="connsiteX20" fmla="*/ 546821 w 699221"/>
                <a:gd name="connsiteY20" fmla="*/ 38100 h 411620"/>
                <a:gd name="connsiteX21" fmla="*/ 623021 w 699221"/>
                <a:gd name="connsiteY21" fmla="*/ 12700 h 411620"/>
                <a:gd name="connsiteX22" fmla="*/ 584921 w 699221"/>
                <a:gd name="connsiteY22" fmla="*/ 38100 h 411620"/>
                <a:gd name="connsiteX23" fmla="*/ 559521 w 699221"/>
                <a:gd name="connsiteY23" fmla="*/ 76200 h 411620"/>
                <a:gd name="connsiteX24" fmla="*/ 521421 w 699221"/>
                <a:gd name="connsiteY24" fmla="*/ 88900 h 411620"/>
                <a:gd name="connsiteX25" fmla="*/ 483321 w 699221"/>
                <a:gd name="connsiteY25" fmla="*/ 114300 h 411620"/>
                <a:gd name="connsiteX26" fmla="*/ 445221 w 699221"/>
                <a:gd name="connsiteY26" fmla="*/ 127000 h 411620"/>
                <a:gd name="connsiteX27" fmla="*/ 407121 w 699221"/>
                <a:gd name="connsiteY27" fmla="*/ 152400 h 411620"/>
                <a:gd name="connsiteX28" fmla="*/ 369021 w 699221"/>
                <a:gd name="connsiteY28" fmla="*/ 165100 h 411620"/>
                <a:gd name="connsiteX29" fmla="*/ 330921 w 699221"/>
                <a:gd name="connsiteY29" fmla="*/ 190500 h 411620"/>
                <a:gd name="connsiteX30" fmla="*/ 191221 w 699221"/>
                <a:gd name="connsiteY30" fmla="*/ 254000 h 411620"/>
                <a:gd name="connsiteX31" fmla="*/ 115021 w 699221"/>
                <a:gd name="connsiteY31" fmla="*/ 292100 h 411620"/>
                <a:gd name="connsiteX32" fmla="*/ 26121 w 699221"/>
                <a:gd name="connsiteY32" fmla="*/ 330200 h 411620"/>
                <a:gd name="connsiteX33" fmla="*/ 13421 w 699221"/>
                <a:gd name="connsiteY33" fmla="*/ 406400 h 411620"/>
                <a:gd name="connsiteX34" fmla="*/ 26121 w 699221"/>
                <a:gd name="connsiteY34" fmla="*/ 317500 h 411620"/>
                <a:gd name="connsiteX35" fmla="*/ 38821 w 699221"/>
                <a:gd name="connsiteY35" fmla="*/ 254000 h 411620"/>
                <a:gd name="connsiteX36" fmla="*/ 38821 w 699221"/>
                <a:gd name="connsiteY36" fmla="*/ 330200 h 411620"/>
                <a:gd name="connsiteX37" fmla="*/ 26121 w 699221"/>
                <a:gd name="connsiteY37" fmla="*/ 177800 h 411620"/>
                <a:gd name="connsiteX38" fmla="*/ 38821 w 699221"/>
                <a:gd name="connsiteY38" fmla="*/ 368300 h 411620"/>
                <a:gd name="connsiteX39" fmla="*/ 26121 w 699221"/>
                <a:gd name="connsiteY39" fmla="*/ 76200 h 411620"/>
                <a:gd name="connsiteX40" fmla="*/ 13421 w 699221"/>
                <a:gd name="connsiteY40" fmla="*/ 190500 h 411620"/>
                <a:gd name="connsiteX41" fmla="*/ 721 w 699221"/>
                <a:gd name="connsiteY41" fmla="*/ 292100 h 411620"/>
                <a:gd name="connsiteX42" fmla="*/ 721 w 699221"/>
                <a:gd name="connsiteY42" fmla="*/ 355600 h 411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99221" h="411620">
                  <a:moveTo>
                    <a:pt x="699221" y="0"/>
                  </a:moveTo>
                  <a:cubicBezTo>
                    <a:pt x="675069" y="4830"/>
                    <a:pt x="623656" y="12383"/>
                    <a:pt x="597621" y="25400"/>
                  </a:cubicBezTo>
                  <a:cubicBezTo>
                    <a:pt x="583969" y="32226"/>
                    <a:pt x="573469" y="44601"/>
                    <a:pt x="559521" y="50800"/>
                  </a:cubicBezTo>
                  <a:cubicBezTo>
                    <a:pt x="535055" y="61674"/>
                    <a:pt x="508721" y="67733"/>
                    <a:pt x="483321" y="76200"/>
                  </a:cubicBezTo>
                  <a:cubicBezTo>
                    <a:pt x="470621" y="80433"/>
                    <a:pt x="456360" y="81474"/>
                    <a:pt x="445221" y="88900"/>
                  </a:cubicBezTo>
                  <a:cubicBezTo>
                    <a:pt x="336032" y="161693"/>
                    <a:pt x="474181" y="74420"/>
                    <a:pt x="369021" y="127000"/>
                  </a:cubicBezTo>
                  <a:cubicBezTo>
                    <a:pt x="355369" y="133826"/>
                    <a:pt x="344173" y="144827"/>
                    <a:pt x="330921" y="152400"/>
                  </a:cubicBezTo>
                  <a:cubicBezTo>
                    <a:pt x="314483" y="161793"/>
                    <a:pt x="295873" y="167298"/>
                    <a:pt x="280121" y="177800"/>
                  </a:cubicBezTo>
                  <a:cubicBezTo>
                    <a:pt x="252083" y="196492"/>
                    <a:pt x="212495" y="237013"/>
                    <a:pt x="178521" y="254000"/>
                  </a:cubicBezTo>
                  <a:cubicBezTo>
                    <a:pt x="166547" y="259987"/>
                    <a:pt x="152123" y="260199"/>
                    <a:pt x="140421" y="266700"/>
                  </a:cubicBezTo>
                  <a:cubicBezTo>
                    <a:pt x="9413" y="339482"/>
                    <a:pt x="112332" y="301463"/>
                    <a:pt x="26121" y="330200"/>
                  </a:cubicBezTo>
                  <a:cubicBezTo>
                    <a:pt x="34588" y="317500"/>
                    <a:pt x="38821" y="300567"/>
                    <a:pt x="51521" y="292100"/>
                  </a:cubicBezTo>
                  <a:cubicBezTo>
                    <a:pt x="66044" y="282418"/>
                    <a:pt x="85762" y="284920"/>
                    <a:pt x="102321" y="279400"/>
                  </a:cubicBezTo>
                  <a:cubicBezTo>
                    <a:pt x="123948" y="272191"/>
                    <a:pt x="145122" y="263553"/>
                    <a:pt x="165821" y="254000"/>
                  </a:cubicBezTo>
                  <a:cubicBezTo>
                    <a:pt x="200200" y="238133"/>
                    <a:pt x="237130" y="225918"/>
                    <a:pt x="267421" y="203200"/>
                  </a:cubicBezTo>
                  <a:cubicBezTo>
                    <a:pt x="328931" y="157068"/>
                    <a:pt x="298141" y="171793"/>
                    <a:pt x="356321" y="152400"/>
                  </a:cubicBezTo>
                  <a:cubicBezTo>
                    <a:pt x="369021" y="139700"/>
                    <a:pt x="379477" y="124263"/>
                    <a:pt x="394421" y="114300"/>
                  </a:cubicBezTo>
                  <a:cubicBezTo>
                    <a:pt x="405560" y="106874"/>
                    <a:pt x="420547" y="107587"/>
                    <a:pt x="432521" y="101600"/>
                  </a:cubicBezTo>
                  <a:cubicBezTo>
                    <a:pt x="446173" y="94774"/>
                    <a:pt x="456969" y="83026"/>
                    <a:pt x="470621" y="76200"/>
                  </a:cubicBezTo>
                  <a:cubicBezTo>
                    <a:pt x="482595" y="70213"/>
                    <a:pt x="496747" y="69487"/>
                    <a:pt x="508721" y="63500"/>
                  </a:cubicBezTo>
                  <a:cubicBezTo>
                    <a:pt x="522373" y="56674"/>
                    <a:pt x="532873" y="44299"/>
                    <a:pt x="546821" y="38100"/>
                  </a:cubicBezTo>
                  <a:cubicBezTo>
                    <a:pt x="571287" y="27226"/>
                    <a:pt x="645298" y="-2152"/>
                    <a:pt x="623021" y="12700"/>
                  </a:cubicBezTo>
                  <a:lnTo>
                    <a:pt x="584921" y="38100"/>
                  </a:lnTo>
                  <a:cubicBezTo>
                    <a:pt x="576454" y="50800"/>
                    <a:pt x="571440" y="66665"/>
                    <a:pt x="559521" y="76200"/>
                  </a:cubicBezTo>
                  <a:cubicBezTo>
                    <a:pt x="549068" y="84563"/>
                    <a:pt x="533395" y="82913"/>
                    <a:pt x="521421" y="88900"/>
                  </a:cubicBezTo>
                  <a:cubicBezTo>
                    <a:pt x="507769" y="95726"/>
                    <a:pt x="496973" y="107474"/>
                    <a:pt x="483321" y="114300"/>
                  </a:cubicBezTo>
                  <a:cubicBezTo>
                    <a:pt x="471347" y="120287"/>
                    <a:pt x="457195" y="121013"/>
                    <a:pt x="445221" y="127000"/>
                  </a:cubicBezTo>
                  <a:cubicBezTo>
                    <a:pt x="431569" y="133826"/>
                    <a:pt x="420773" y="145574"/>
                    <a:pt x="407121" y="152400"/>
                  </a:cubicBezTo>
                  <a:cubicBezTo>
                    <a:pt x="395147" y="158387"/>
                    <a:pt x="380995" y="159113"/>
                    <a:pt x="369021" y="165100"/>
                  </a:cubicBezTo>
                  <a:cubicBezTo>
                    <a:pt x="355369" y="171926"/>
                    <a:pt x="344573" y="183674"/>
                    <a:pt x="330921" y="190500"/>
                  </a:cubicBezTo>
                  <a:cubicBezTo>
                    <a:pt x="223033" y="244444"/>
                    <a:pt x="400584" y="114425"/>
                    <a:pt x="191221" y="254000"/>
                  </a:cubicBezTo>
                  <a:cubicBezTo>
                    <a:pt x="118002" y="302813"/>
                    <a:pt x="188633" y="260552"/>
                    <a:pt x="115021" y="292100"/>
                  </a:cubicBezTo>
                  <a:cubicBezTo>
                    <a:pt x="5167" y="339180"/>
                    <a:pt x="115472" y="300416"/>
                    <a:pt x="26121" y="330200"/>
                  </a:cubicBezTo>
                  <a:cubicBezTo>
                    <a:pt x="21888" y="355600"/>
                    <a:pt x="13421" y="432150"/>
                    <a:pt x="13421" y="406400"/>
                  </a:cubicBezTo>
                  <a:cubicBezTo>
                    <a:pt x="13421" y="376466"/>
                    <a:pt x="21200" y="347027"/>
                    <a:pt x="26121" y="317500"/>
                  </a:cubicBezTo>
                  <a:cubicBezTo>
                    <a:pt x="29670" y="296208"/>
                    <a:pt x="34588" y="275167"/>
                    <a:pt x="38821" y="254000"/>
                  </a:cubicBezTo>
                  <a:cubicBezTo>
                    <a:pt x="9743" y="-36781"/>
                    <a:pt x="38821" y="238077"/>
                    <a:pt x="38821" y="330200"/>
                  </a:cubicBezTo>
                  <a:cubicBezTo>
                    <a:pt x="38821" y="381176"/>
                    <a:pt x="26121" y="126824"/>
                    <a:pt x="26121" y="177800"/>
                  </a:cubicBezTo>
                  <a:cubicBezTo>
                    <a:pt x="26121" y="241441"/>
                    <a:pt x="38821" y="431941"/>
                    <a:pt x="38821" y="368300"/>
                  </a:cubicBezTo>
                  <a:cubicBezTo>
                    <a:pt x="38821" y="270841"/>
                    <a:pt x="30354" y="173567"/>
                    <a:pt x="26121" y="76200"/>
                  </a:cubicBezTo>
                  <a:cubicBezTo>
                    <a:pt x="21888" y="114300"/>
                    <a:pt x="17900" y="152428"/>
                    <a:pt x="13421" y="190500"/>
                  </a:cubicBezTo>
                  <a:cubicBezTo>
                    <a:pt x="9433" y="224396"/>
                    <a:pt x="3339" y="258070"/>
                    <a:pt x="721" y="292100"/>
                  </a:cubicBezTo>
                  <a:cubicBezTo>
                    <a:pt x="-902" y="313204"/>
                    <a:pt x="721" y="334433"/>
                    <a:pt x="721" y="3556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108" name="Straight Arrow Connector 107"/>
            <p:cNvCxnSpPr/>
            <p:nvPr/>
          </p:nvCxnSpPr>
          <p:spPr>
            <a:xfrm flipV="1">
              <a:off x="7800302" y="3439852"/>
              <a:ext cx="679537" cy="40892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0" name="Rectangle 109"/>
                <p:cNvSpPr/>
                <p:nvPr/>
              </p:nvSpPr>
              <p:spPr>
                <a:xfrm>
                  <a:off x="7893010" y="3668989"/>
                  <a:ext cx="87748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sz="2800" b="0" i="1" smtClean="0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sk-SK" sz="2800" b="0" i="1" smtClean="0">
                                <a:latin typeface="Cambria Math"/>
                              </a:rPr>
                              <m:t>𝑧𝑜𝑡</m:t>
                            </m:r>
                          </m:sub>
                        </m:sSub>
                      </m:oMath>
                    </m:oMathPara>
                  </a14:m>
                  <a:endParaRPr lang="sk-SK" sz="2800" dirty="0"/>
                </a:p>
              </p:txBody>
            </p:sp>
          </mc:Choice>
          <mc:Fallback>
            <p:sp>
              <p:nvSpPr>
                <p:cNvPr id="110" name="Rectangle 10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3010" y="3668989"/>
                  <a:ext cx="877483" cy="523220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2" name="Straight Connector 111"/>
          <p:cNvCxnSpPr/>
          <p:nvPr/>
        </p:nvCxnSpPr>
        <p:spPr>
          <a:xfrm>
            <a:off x="6096000" y="718970"/>
            <a:ext cx="0" cy="305812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304800" y="4191000"/>
            <a:ext cx="23121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i="1" dirty="0" smtClean="0"/>
              <a:t>Inerciálna</a:t>
            </a:r>
          </a:p>
          <a:p>
            <a:r>
              <a:rPr lang="sk-SK" sz="2400" dirty="0" smtClean="0"/>
              <a:t>Bez fiktívnych síl</a:t>
            </a:r>
            <a:br>
              <a:rPr lang="sk-SK" sz="2400" dirty="0" smtClean="0"/>
            </a:br>
            <a:r>
              <a:rPr lang="sk-SK" sz="2400" dirty="0" smtClean="0"/>
              <a:t>ale hýbe sa záves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997908" y="41910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i="1" dirty="0" smtClean="0"/>
              <a:t>Otáčajúca</a:t>
            </a:r>
          </a:p>
          <a:p>
            <a:r>
              <a:rPr lang="sk-SK" sz="2400" dirty="0" smtClean="0"/>
              <a:t>Odstredivá a</a:t>
            </a:r>
            <a:r>
              <a:rPr lang="en-US" sz="2400" dirty="0" smtClean="0"/>
              <a:t> </a:t>
            </a:r>
            <a:r>
              <a:rPr lang="sk-SK" sz="2400" dirty="0" smtClean="0"/>
              <a:t>Coriolisova</a:t>
            </a:r>
            <a:r>
              <a:rPr lang="en-US" sz="2400" dirty="0" smtClean="0"/>
              <a:t> </a:t>
            </a:r>
            <a:r>
              <a:rPr lang="sk-SK" sz="2400" dirty="0" smtClean="0"/>
              <a:t>sila (príp. Eulerova)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6635675" y="4191000"/>
            <a:ext cx="18987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i="1" dirty="0" smtClean="0"/>
              <a:t>Posúvajúca</a:t>
            </a:r>
          </a:p>
          <a:p>
            <a:r>
              <a:rPr lang="sk-SK" sz="2400" dirty="0" smtClean="0"/>
              <a:t>Záves stojí</a:t>
            </a:r>
          </a:p>
          <a:p>
            <a:r>
              <a:rPr lang="sk-SK" sz="2400" dirty="0" smtClean="0"/>
              <a:t>Zotrvačná sila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685800" y="5562600"/>
            <a:ext cx="7669792" cy="1162110"/>
            <a:chOff x="685800" y="5562600"/>
            <a:chExt cx="7669792" cy="116211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7" name="TextBox 116"/>
                <p:cNvSpPr txBox="1"/>
                <p:nvPr/>
              </p:nvSpPr>
              <p:spPr>
                <a:xfrm>
                  <a:off x="685800" y="5562600"/>
                  <a:ext cx="7669792" cy="5484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sk-SK" sz="2400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sk-SK" sz="2400" b="0" i="1" smtClean="0">
                                <a:latin typeface="Cambria Math"/>
                              </a:rPr>
                              <m:t>𝑓𝑖𝑘𝑡𝑖𝑣𝑛𝑒</m:t>
                            </m:r>
                          </m:sub>
                        </m:sSub>
                        <m:r>
                          <a:rPr lang="sk-SK" sz="2400" b="0" i="1" smtClean="0">
                            <a:latin typeface="Cambria Math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𝜔</m:t>
                            </m:r>
                          </m:e>
                        </m:acc>
                        <m:r>
                          <a:rPr lang="sk-SK" sz="2400" b="0" i="1" smtClean="0">
                            <a:latin typeface="Cambria Math"/>
                            <a:ea typeface="Cambria Math"/>
                          </a:rPr>
                          <m:t>×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4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</m:e>
                            </m:acc>
                            <m:r>
                              <a:rPr lang="sk-SK" sz="2400" b="0" i="1" smtClean="0">
                                <a:latin typeface="Cambria Math"/>
                                <a:ea typeface="Cambria Math"/>
                              </a:rPr>
                              <m:t>×</m:t>
                            </m:r>
                            <m:acc>
                              <m:accPr>
                                <m:chr m:val="⃗"/>
                                <m:ctrlPr>
                                  <a:rPr lang="sk-SK" sz="24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/>
                                    <a:ea typeface="Cambria Math"/>
                                  </a:rPr>
                                  <m:t>𝑟</m:t>
                                </m:r>
                              </m:e>
                            </m:acc>
                          </m:e>
                        </m:d>
                        <m:r>
                          <a:rPr lang="en-US" sz="2400" b="0" i="1" smtClean="0">
                            <a:latin typeface="Cambria Math"/>
                          </a:rPr>
                          <m:t>−2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𝑚</m:t>
                        </m:r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𝜔</m:t>
                            </m:r>
                          </m:e>
                        </m:acc>
                        <m:r>
                          <a:rPr lang="sk-SK" sz="2400" b="0" i="1" smtClean="0">
                            <a:latin typeface="Cambria Math"/>
                            <a:ea typeface="Cambria Math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sk-SK" sz="2400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𝑚</m:t>
                        </m:r>
                        <m:acc>
                          <m:accPr>
                            <m:chr m:val="̇"/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accPr>
                          <m:e>
                            <m:acc>
                              <m:accPr>
                                <m:chr m:val="⃗"/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𝜔</m:t>
                                </m:r>
                              </m:e>
                            </m:acc>
                          </m:e>
                        </m:acc>
                        <m:r>
                          <a:rPr lang="sk-SK" sz="2400" b="0" i="1" smtClean="0">
                            <a:latin typeface="Cambria Math"/>
                            <a:ea typeface="Cambria Math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sk-SK" sz="2400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/>
                          </a:rPr>
                          <m:t> </m:t>
                        </m:r>
                        <m:r>
                          <a:rPr lang="sk-SK" sz="2400" i="1">
                            <a:latin typeface="Cambria Math"/>
                          </a:rPr>
                          <m:t>−</m:t>
                        </m:r>
                        <m:r>
                          <a:rPr lang="sk-SK" sz="2400" i="1">
                            <a:latin typeface="Cambria Math"/>
                          </a:rPr>
                          <m:t>𝑚</m:t>
                        </m:r>
                        <m:acc>
                          <m:accPr>
                            <m:chr m:val="⃗"/>
                            <m:ctrlPr>
                              <a:rPr lang="sk-SK" sz="24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𝑎</m:t>
                            </m:r>
                          </m:e>
                        </m:acc>
                      </m:oMath>
                    </m:oMathPara>
                  </a14:m>
                  <a:endParaRPr lang="sk-SK" sz="2400" dirty="0"/>
                </a:p>
              </p:txBody>
            </p:sp>
          </mc:Choice>
          <mc:Fallback>
            <p:sp>
              <p:nvSpPr>
                <p:cNvPr id="117" name="TextBox 1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800" y="5562600"/>
                  <a:ext cx="7669792" cy="548483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0" name="TextBox 119"/>
            <p:cNvSpPr txBox="1"/>
            <p:nvPr/>
          </p:nvSpPr>
          <p:spPr>
            <a:xfrm>
              <a:off x="1143000" y="6324600"/>
              <a:ext cx="69401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000" dirty="0" smtClean="0"/>
                <a:t>O fiktívnych silách</a:t>
              </a:r>
              <a:r>
                <a:rPr lang="sk-SK" sz="2000" dirty="0"/>
                <a:t>: https://en.wikipedia.org/wiki/Fictitious_force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710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r>
              <a:rPr lang="sk-SK" dirty="0" smtClean="0"/>
              <a:t>ovnovážn</a:t>
            </a:r>
            <a:r>
              <a:rPr lang="en-US" dirty="0" smtClean="0"/>
              <a:t>e</a:t>
            </a:r>
            <a:r>
              <a:rPr lang="sk-SK" dirty="0" smtClean="0"/>
              <a:t> poloh</a:t>
            </a:r>
            <a:r>
              <a:rPr lang="en-US" dirty="0" smtClean="0"/>
              <a:t>y</a:t>
            </a:r>
            <a:r>
              <a:rPr lang="sk-SK" dirty="0" smtClean="0"/>
              <a:t>?</a:t>
            </a:r>
            <a:endParaRPr lang="sk-SK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600200"/>
                <a:ext cx="7191598" cy="45259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sk-SK" dirty="0" smtClean="0"/>
                  <a:t>Rotujúca sústava, kyvadlo sa hojdá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sk-SK" dirty="0" smtClean="0"/>
                  <a:t>iba v rovine ramena</a:t>
                </a:r>
              </a:p>
              <a:p>
                <a:r>
                  <a:rPr lang="sk-SK" dirty="0" smtClean="0"/>
                  <a:t>Moment sily:</a:t>
                </a:r>
                <a:br>
                  <a:rPr lang="sk-SK" dirty="0" smtClean="0"/>
                </a:br>
                <a:r>
                  <a:rPr lang="sk-SK" sz="2400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sk-SK" sz="2400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sk-SK" sz="2400" i="1">
                            <a:latin typeface="Cambria Math"/>
                          </a:rPr>
                          <m:t>𝐶𝑜𝑟𝑖𝑜𝑙𝑖𝑠</m:t>
                        </m:r>
                      </m:sub>
                    </m:sSub>
                  </m:oMath>
                </a14:m>
                <a:r>
                  <a:rPr lang="sk-SK" sz="2400" dirty="0" smtClean="0"/>
                  <a:t> aj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sk-SK" sz="2400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sk-SK" sz="2400" b="0" i="1" smtClean="0">
                            <a:latin typeface="Cambria Math"/>
                          </a:rPr>
                          <m:t>𝑙𝑎𝑛𝑘𝑜</m:t>
                        </m:r>
                      </m:sub>
                    </m:sSub>
                  </m:oMath>
                </a14:m>
                <a:r>
                  <a:rPr lang="sk-SK" sz="2400" dirty="0" smtClean="0"/>
                  <a:t> majú nulový</a:t>
                </a:r>
                <a:r>
                  <a:rPr lang="sk-SK" sz="2400" dirty="0"/>
                  <a:t>)</a:t>
                </a:r>
                <a:endParaRPr lang="sk-SK" dirty="0" smtClean="0"/>
              </a:p>
              <a:p>
                <a:pPr marL="0" indent="0">
                  <a:buNone/>
                </a:pPr>
                <a:endParaRPr lang="sk-SK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𝜏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𝐿</m:t>
                      </m:r>
                      <m:func>
                        <m:funcPr>
                          <m:ctrlPr>
                            <a:rPr lang="en-US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/>
                            </a:rPr>
                            <m:t>𝜑</m:t>
                          </m:r>
                        </m:e>
                      </m:func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𝑜𝑑𝑠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𝐿</m:t>
                      </m:r>
                      <m:func>
                        <m:funcPr>
                          <m:ctrlPr>
                            <a:rPr lang="en-US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/>
                            </a:rPr>
                            <m:t>𝜑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𝑚𝑔</m:t>
                      </m:r>
                      <m:r>
                        <a:rPr lang="en-US" i="1">
                          <a:latin typeface="Cambria Math"/>
                        </a:rPr>
                        <m:t>,  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𝑜𝑑𝑠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𝑅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</a:rPr>
                        <m:t>𝐿</m:t>
                      </m:r>
                      <m:func>
                        <m:funcPr>
                          <m:ctrlPr>
                            <a:rPr lang="en-US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/>
                            </a:rPr>
                            <m:t>𝜑</m:t>
                          </m:r>
                        </m:e>
                      </m:func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𝜑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func>
                        <m:func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e>
                      </m:func>
                      <m:r>
                        <a:rPr lang="en-US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𝜑</m:t>
                              </m:r>
                            </m:e>
                          </m:func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e>
                      </m:func>
                      <m:r>
                        <a:rPr lang="sk-SK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sk-SK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600200"/>
                <a:ext cx="7191598" cy="4525963"/>
              </a:xfrm>
              <a:blipFill rotWithShape="1">
                <a:blip r:embed="rId2"/>
                <a:stretch>
                  <a:fillRect l="-1527" t="-215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8345393" y="3696703"/>
                <a:ext cx="91589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sz="28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sk-SK" sz="2800" b="0" i="1" smtClean="0">
                              <a:latin typeface="Cambria Math"/>
                            </a:rPr>
                            <m:t>𝑜𝑑𝑠</m:t>
                          </m:r>
                        </m:sub>
                      </m:sSub>
                    </m:oMath>
                  </m:oMathPara>
                </a14:m>
                <a:endParaRPr lang="sk-SK" sz="2800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393" y="3696703"/>
                <a:ext cx="915892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>
            <a:off x="8269193" y="3727143"/>
            <a:ext cx="5334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7415308" y="1936443"/>
            <a:ext cx="991118" cy="1854200"/>
          </a:xfrm>
          <a:custGeom>
            <a:avLst/>
            <a:gdLst>
              <a:gd name="connsiteX0" fmla="*/ 0 w 991118"/>
              <a:gd name="connsiteY0" fmla="*/ 0 h 1854200"/>
              <a:gd name="connsiteX1" fmla="*/ 38100 w 991118"/>
              <a:gd name="connsiteY1" fmla="*/ 63500 h 1854200"/>
              <a:gd name="connsiteX2" fmla="*/ 63500 w 991118"/>
              <a:gd name="connsiteY2" fmla="*/ 101600 h 1854200"/>
              <a:gd name="connsiteX3" fmla="*/ 76200 w 991118"/>
              <a:gd name="connsiteY3" fmla="*/ 139700 h 1854200"/>
              <a:gd name="connsiteX4" fmla="*/ 177800 w 991118"/>
              <a:gd name="connsiteY4" fmla="*/ 279400 h 1854200"/>
              <a:gd name="connsiteX5" fmla="*/ 203200 w 991118"/>
              <a:gd name="connsiteY5" fmla="*/ 330200 h 1854200"/>
              <a:gd name="connsiteX6" fmla="*/ 228600 w 991118"/>
              <a:gd name="connsiteY6" fmla="*/ 419100 h 1854200"/>
              <a:gd name="connsiteX7" fmla="*/ 279400 w 991118"/>
              <a:gd name="connsiteY7" fmla="*/ 495300 h 1854200"/>
              <a:gd name="connsiteX8" fmla="*/ 317500 w 991118"/>
              <a:gd name="connsiteY8" fmla="*/ 571500 h 1854200"/>
              <a:gd name="connsiteX9" fmla="*/ 342900 w 991118"/>
              <a:gd name="connsiteY9" fmla="*/ 609600 h 1854200"/>
              <a:gd name="connsiteX10" fmla="*/ 393700 w 991118"/>
              <a:gd name="connsiteY10" fmla="*/ 711200 h 1854200"/>
              <a:gd name="connsiteX11" fmla="*/ 419100 w 991118"/>
              <a:gd name="connsiteY11" fmla="*/ 749300 h 1854200"/>
              <a:gd name="connsiteX12" fmla="*/ 444500 w 991118"/>
              <a:gd name="connsiteY12" fmla="*/ 838200 h 1854200"/>
              <a:gd name="connsiteX13" fmla="*/ 469900 w 991118"/>
              <a:gd name="connsiteY13" fmla="*/ 876300 h 1854200"/>
              <a:gd name="connsiteX14" fmla="*/ 482600 w 991118"/>
              <a:gd name="connsiteY14" fmla="*/ 914400 h 1854200"/>
              <a:gd name="connsiteX15" fmla="*/ 533400 w 991118"/>
              <a:gd name="connsiteY15" fmla="*/ 1016000 h 1854200"/>
              <a:gd name="connsiteX16" fmla="*/ 546100 w 991118"/>
              <a:gd name="connsiteY16" fmla="*/ 1066800 h 1854200"/>
              <a:gd name="connsiteX17" fmla="*/ 571500 w 991118"/>
              <a:gd name="connsiteY17" fmla="*/ 1104900 h 1854200"/>
              <a:gd name="connsiteX18" fmla="*/ 596900 w 991118"/>
              <a:gd name="connsiteY18" fmla="*/ 1168400 h 1854200"/>
              <a:gd name="connsiteX19" fmla="*/ 622300 w 991118"/>
              <a:gd name="connsiteY19" fmla="*/ 1206500 h 1854200"/>
              <a:gd name="connsiteX20" fmla="*/ 635000 w 991118"/>
              <a:gd name="connsiteY20" fmla="*/ 1244600 h 1854200"/>
              <a:gd name="connsiteX21" fmla="*/ 685800 w 991118"/>
              <a:gd name="connsiteY21" fmla="*/ 1333500 h 1854200"/>
              <a:gd name="connsiteX22" fmla="*/ 711200 w 991118"/>
              <a:gd name="connsiteY22" fmla="*/ 1422400 h 1854200"/>
              <a:gd name="connsiteX23" fmla="*/ 736600 w 991118"/>
              <a:gd name="connsiteY23" fmla="*/ 1460500 h 1854200"/>
              <a:gd name="connsiteX24" fmla="*/ 762000 w 991118"/>
              <a:gd name="connsiteY24" fmla="*/ 1511300 h 1854200"/>
              <a:gd name="connsiteX25" fmla="*/ 787400 w 991118"/>
              <a:gd name="connsiteY25" fmla="*/ 1549400 h 1854200"/>
              <a:gd name="connsiteX26" fmla="*/ 800100 w 991118"/>
              <a:gd name="connsiteY26" fmla="*/ 1587500 h 1854200"/>
              <a:gd name="connsiteX27" fmla="*/ 825500 w 991118"/>
              <a:gd name="connsiteY27" fmla="*/ 1625600 h 1854200"/>
              <a:gd name="connsiteX28" fmla="*/ 850900 w 991118"/>
              <a:gd name="connsiteY28" fmla="*/ 1676400 h 1854200"/>
              <a:gd name="connsiteX29" fmla="*/ 838200 w 991118"/>
              <a:gd name="connsiteY29" fmla="*/ 1714500 h 1854200"/>
              <a:gd name="connsiteX30" fmla="*/ 787400 w 991118"/>
              <a:gd name="connsiteY30" fmla="*/ 1790700 h 1854200"/>
              <a:gd name="connsiteX31" fmla="*/ 876300 w 991118"/>
              <a:gd name="connsiteY31" fmla="*/ 1828800 h 1854200"/>
              <a:gd name="connsiteX32" fmla="*/ 927100 w 991118"/>
              <a:gd name="connsiteY32" fmla="*/ 1841500 h 1854200"/>
              <a:gd name="connsiteX33" fmla="*/ 965200 w 991118"/>
              <a:gd name="connsiteY33" fmla="*/ 1854200 h 1854200"/>
              <a:gd name="connsiteX34" fmla="*/ 990600 w 991118"/>
              <a:gd name="connsiteY34" fmla="*/ 1816100 h 1854200"/>
              <a:gd name="connsiteX35" fmla="*/ 939800 w 991118"/>
              <a:gd name="connsiteY35" fmla="*/ 1739900 h 1854200"/>
              <a:gd name="connsiteX36" fmla="*/ 914400 w 991118"/>
              <a:gd name="connsiteY36" fmla="*/ 1701800 h 1854200"/>
              <a:gd name="connsiteX37" fmla="*/ 876300 w 991118"/>
              <a:gd name="connsiteY37" fmla="*/ 1689100 h 1854200"/>
              <a:gd name="connsiteX38" fmla="*/ 863600 w 991118"/>
              <a:gd name="connsiteY38" fmla="*/ 1816100 h 1854200"/>
              <a:gd name="connsiteX39" fmla="*/ 901700 w 991118"/>
              <a:gd name="connsiteY39" fmla="*/ 1828800 h 1854200"/>
              <a:gd name="connsiteX40" fmla="*/ 977900 w 991118"/>
              <a:gd name="connsiteY40" fmla="*/ 1803400 h 1854200"/>
              <a:gd name="connsiteX41" fmla="*/ 939800 w 991118"/>
              <a:gd name="connsiteY41" fmla="*/ 1714500 h 1854200"/>
              <a:gd name="connsiteX42" fmla="*/ 901700 w 991118"/>
              <a:gd name="connsiteY42" fmla="*/ 1701800 h 1854200"/>
              <a:gd name="connsiteX43" fmla="*/ 863600 w 991118"/>
              <a:gd name="connsiteY43" fmla="*/ 1714500 h 1854200"/>
              <a:gd name="connsiteX44" fmla="*/ 863600 w 991118"/>
              <a:gd name="connsiteY44" fmla="*/ 1828800 h 1854200"/>
              <a:gd name="connsiteX45" fmla="*/ 901700 w 991118"/>
              <a:gd name="connsiteY45" fmla="*/ 1854200 h 1854200"/>
              <a:gd name="connsiteX46" fmla="*/ 965200 w 991118"/>
              <a:gd name="connsiteY46" fmla="*/ 1803400 h 1854200"/>
              <a:gd name="connsiteX47" fmla="*/ 927100 w 991118"/>
              <a:gd name="connsiteY47" fmla="*/ 1778000 h 1854200"/>
              <a:gd name="connsiteX48" fmla="*/ 889000 w 991118"/>
              <a:gd name="connsiteY48" fmla="*/ 1790700 h 1854200"/>
              <a:gd name="connsiteX49" fmla="*/ 927100 w 991118"/>
              <a:gd name="connsiteY49" fmla="*/ 180340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991118" h="1854200">
                <a:moveTo>
                  <a:pt x="0" y="0"/>
                </a:moveTo>
                <a:cubicBezTo>
                  <a:pt x="12700" y="21167"/>
                  <a:pt x="25017" y="42568"/>
                  <a:pt x="38100" y="63500"/>
                </a:cubicBezTo>
                <a:cubicBezTo>
                  <a:pt x="46190" y="76443"/>
                  <a:pt x="56674" y="87948"/>
                  <a:pt x="63500" y="101600"/>
                </a:cubicBezTo>
                <a:cubicBezTo>
                  <a:pt x="69487" y="113574"/>
                  <a:pt x="69699" y="127998"/>
                  <a:pt x="76200" y="139700"/>
                </a:cubicBezTo>
                <a:cubicBezTo>
                  <a:pt x="141772" y="257730"/>
                  <a:pt x="108164" y="174946"/>
                  <a:pt x="177800" y="279400"/>
                </a:cubicBezTo>
                <a:cubicBezTo>
                  <a:pt x="188302" y="295152"/>
                  <a:pt x="196553" y="312473"/>
                  <a:pt x="203200" y="330200"/>
                </a:cubicBezTo>
                <a:cubicBezTo>
                  <a:pt x="210788" y="350435"/>
                  <a:pt x="216791" y="397844"/>
                  <a:pt x="228600" y="419100"/>
                </a:cubicBezTo>
                <a:cubicBezTo>
                  <a:pt x="243425" y="445785"/>
                  <a:pt x="264018" y="468931"/>
                  <a:pt x="279400" y="495300"/>
                </a:cubicBezTo>
                <a:cubicBezTo>
                  <a:pt x="293709" y="519830"/>
                  <a:pt x="303709" y="546676"/>
                  <a:pt x="317500" y="571500"/>
                </a:cubicBezTo>
                <a:cubicBezTo>
                  <a:pt x="324913" y="584843"/>
                  <a:pt x="335591" y="596200"/>
                  <a:pt x="342900" y="609600"/>
                </a:cubicBezTo>
                <a:cubicBezTo>
                  <a:pt x="361031" y="642841"/>
                  <a:pt x="372697" y="679695"/>
                  <a:pt x="393700" y="711200"/>
                </a:cubicBezTo>
                <a:cubicBezTo>
                  <a:pt x="402167" y="723900"/>
                  <a:pt x="412274" y="735648"/>
                  <a:pt x="419100" y="749300"/>
                </a:cubicBezTo>
                <a:cubicBezTo>
                  <a:pt x="443814" y="798728"/>
                  <a:pt x="420085" y="781233"/>
                  <a:pt x="444500" y="838200"/>
                </a:cubicBezTo>
                <a:cubicBezTo>
                  <a:pt x="450513" y="852229"/>
                  <a:pt x="463074" y="862648"/>
                  <a:pt x="469900" y="876300"/>
                </a:cubicBezTo>
                <a:cubicBezTo>
                  <a:pt x="475887" y="888274"/>
                  <a:pt x="477060" y="902213"/>
                  <a:pt x="482600" y="914400"/>
                </a:cubicBezTo>
                <a:cubicBezTo>
                  <a:pt x="498268" y="948870"/>
                  <a:pt x="524217" y="979266"/>
                  <a:pt x="533400" y="1016000"/>
                </a:cubicBezTo>
                <a:cubicBezTo>
                  <a:pt x="537633" y="1032933"/>
                  <a:pt x="539224" y="1050757"/>
                  <a:pt x="546100" y="1066800"/>
                </a:cubicBezTo>
                <a:cubicBezTo>
                  <a:pt x="552113" y="1080829"/>
                  <a:pt x="564674" y="1091248"/>
                  <a:pt x="571500" y="1104900"/>
                </a:cubicBezTo>
                <a:cubicBezTo>
                  <a:pt x="581695" y="1125290"/>
                  <a:pt x="586705" y="1148010"/>
                  <a:pt x="596900" y="1168400"/>
                </a:cubicBezTo>
                <a:cubicBezTo>
                  <a:pt x="603726" y="1182052"/>
                  <a:pt x="615474" y="1192848"/>
                  <a:pt x="622300" y="1206500"/>
                </a:cubicBezTo>
                <a:cubicBezTo>
                  <a:pt x="628287" y="1218474"/>
                  <a:pt x="629013" y="1232626"/>
                  <a:pt x="635000" y="1244600"/>
                </a:cubicBezTo>
                <a:cubicBezTo>
                  <a:pt x="650264" y="1275127"/>
                  <a:pt x="670536" y="1302973"/>
                  <a:pt x="685800" y="1333500"/>
                </a:cubicBezTo>
                <a:cubicBezTo>
                  <a:pt x="710514" y="1382928"/>
                  <a:pt x="686785" y="1365433"/>
                  <a:pt x="711200" y="1422400"/>
                </a:cubicBezTo>
                <a:cubicBezTo>
                  <a:pt x="717213" y="1436429"/>
                  <a:pt x="729027" y="1447248"/>
                  <a:pt x="736600" y="1460500"/>
                </a:cubicBezTo>
                <a:cubicBezTo>
                  <a:pt x="745993" y="1476938"/>
                  <a:pt x="752607" y="1494862"/>
                  <a:pt x="762000" y="1511300"/>
                </a:cubicBezTo>
                <a:cubicBezTo>
                  <a:pt x="769573" y="1524552"/>
                  <a:pt x="780574" y="1535748"/>
                  <a:pt x="787400" y="1549400"/>
                </a:cubicBezTo>
                <a:cubicBezTo>
                  <a:pt x="793387" y="1561374"/>
                  <a:pt x="794113" y="1575526"/>
                  <a:pt x="800100" y="1587500"/>
                </a:cubicBezTo>
                <a:cubicBezTo>
                  <a:pt x="806926" y="1601152"/>
                  <a:pt x="817927" y="1612348"/>
                  <a:pt x="825500" y="1625600"/>
                </a:cubicBezTo>
                <a:cubicBezTo>
                  <a:pt x="834893" y="1642038"/>
                  <a:pt x="842433" y="1659467"/>
                  <a:pt x="850900" y="1676400"/>
                </a:cubicBezTo>
                <a:cubicBezTo>
                  <a:pt x="846667" y="1689100"/>
                  <a:pt x="844701" y="1702798"/>
                  <a:pt x="838200" y="1714500"/>
                </a:cubicBezTo>
                <a:cubicBezTo>
                  <a:pt x="823375" y="1741185"/>
                  <a:pt x="787400" y="1790700"/>
                  <a:pt x="787400" y="1790700"/>
                </a:cubicBezTo>
                <a:cubicBezTo>
                  <a:pt x="933243" y="1827161"/>
                  <a:pt x="753513" y="1776177"/>
                  <a:pt x="876300" y="1828800"/>
                </a:cubicBezTo>
                <a:cubicBezTo>
                  <a:pt x="892343" y="1835676"/>
                  <a:pt x="910317" y="1836705"/>
                  <a:pt x="927100" y="1841500"/>
                </a:cubicBezTo>
                <a:cubicBezTo>
                  <a:pt x="939972" y="1845178"/>
                  <a:pt x="952500" y="1849967"/>
                  <a:pt x="965200" y="1854200"/>
                </a:cubicBezTo>
                <a:cubicBezTo>
                  <a:pt x="973667" y="1841500"/>
                  <a:pt x="988091" y="1831156"/>
                  <a:pt x="990600" y="1816100"/>
                </a:cubicBezTo>
                <a:cubicBezTo>
                  <a:pt x="996180" y="1782622"/>
                  <a:pt x="955221" y="1758405"/>
                  <a:pt x="939800" y="1739900"/>
                </a:cubicBezTo>
                <a:cubicBezTo>
                  <a:pt x="930029" y="1728174"/>
                  <a:pt x="926319" y="1711335"/>
                  <a:pt x="914400" y="1701800"/>
                </a:cubicBezTo>
                <a:cubicBezTo>
                  <a:pt x="903947" y="1693437"/>
                  <a:pt x="889000" y="1693333"/>
                  <a:pt x="876300" y="1689100"/>
                </a:cubicBezTo>
                <a:cubicBezTo>
                  <a:pt x="864431" y="1724707"/>
                  <a:pt x="831987" y="1776584"/>
                  <a:pt x="863600" y="1816100"/>
                </a:cubicBezTo>
                <a:cubicBezTo>
                  <a:pt x="871963" y="1826553"/>
                  <a:pt x="889000" y="1824567"/>
                  <a:pt x="901700" y="1828800"/>
                </a:cubicBezTo>
                <a:cubicBezTo>
                  <a:pt x="927100" y="1820333"/>
                  <a:pt x="984394" y="1829375"/>
                  <a:pt x="977900" y="1803400"/>
                </a:cubicBezTo>
                <a:cubicBezTo>
                  <a:pt x="970274" y="1772895"/>
                  <a:pt x="967208" y="1736426"/>
                  <a:pt x="939800" y="1714500"/>
                </a:cubicBezTo>
                <a:cubicBezTo>
                  <a:pt x="929347" y="1706137"/>
                  <a:pt x="914400" y="1706033"/>
                  <a:pt x="901700" y="1701800"/>
                </a:cubicBezTo>
                <a:cubicBezTo>
                  <a:pt x="889000" y="1706033"/>
                  <a:pt x="873066" y="1705034"/>
                  <a:pt x="863600" y="1714500"/>
                </a:cubicBezTo>
                <a:cubicBezTo>
                  <a:pt x="839190" y="1738910"/>
                  <a:pt x="855560" y="1812719"/>
                  <a:pt x="863600" y="1828800"/>
                </a:cubicBezTo>
                <a:cubicBezTo>
                  <a:pt x="870426" y="1842452"/>
                  <a:pt x="889000" y="1845733"/>
                  <a:pt x="901700" y="1854200"/>
                </a:cubicBezTo>
                <a:cubicBezTo>
                  <a:pt x="919192" y="1848369"/>
                  <a:pt x="972381" y="1839303"/>
                  <a:pt x="965200" y="1803400"/>
                </a:cubicBezTo>
                <a:cubicBezTo>
                  <a:pt x="962207" y="1788433"/>
                  <a:pt x="939800" y="1786467"/>
                  <a:pt x="927100" y="1778000"/>
                </a:cubicBezTo>
                <a:cubicBezTo>
                  <a:pt x="914400" y="1782233"/>
                  <a:pt x="889000" y="1777313"/>
                  <a:pt x="889000" y="1790700"/>
                </a:cubicBezTo>
                <a:cubicBezTo>
                  <a:pt x="889000" y="1804087"/>
                  <a:pt x="927100" y="1803400"/>
                  <a:pt x="927100" y="18034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304308" y="3790643"/>
            <a:ext cx="25918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7842685" y="4219923"/>
                <a:ext cx="593046" cy="558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sz="28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sk-SK" sz="2800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sk-SK" sz="2800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685" y="4219923"/>
                <a:ext cx="593046" cy="5582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12"/>
          <p:cNvSpPr/>
          <p:nvPr/>
        </p:nvSpPr>
        <p:spPr>
          <a:xfrm>
            <a:off x="6705600" y="1600200"/>
            <a:ext cx="749300" cy="613123"/>
          </a:xfrm>
          <a:custGeom>
            <a:avLst/>
            <a:gdLst>
              <a:gd name="connsiteX0" fmla="*/ 749300 w 749300"/>
              <a:gd name="connsiteY0" fmla="*/ 359123 h 613123"/>
              <a:gd name="connsiteX1" fmla="*/ 266700 w 749300"/>
              <a:gd name="connsiteY1" fmla="*/ 359123 h 613123"/>
              <a:gd name="connsiteX2" fmla="*/ 114300 w 749300"/>
              <a:gd name="connsiteY2" fmla="*/ 346423 h 613123"/>
              <a:gd name="connsiteX3" fmla="*/ 12700 w 749300"/>
              <a:gd name="connsiteY3" fmla="*/ 321023 h 613123"/>
              <a:gd name="connsiteX4" fmla="*/ 25400 w 749300"/>
              <a:gd name="connsiteY4" fmla="*/ 143223 h 613123"/>
              <a:gd name="connsiteX5" fmla="*/ 12700 w 749300"/>
              <a:gd name="connsiteY5" fmla="*/ 244823 h 613123"/>
              <a:gd name="connsiteX6" fmla="*/ 0 w 749300"/>
              <a:gd name="connsiteY6" fmla="*/ 422623 h 613123"/>
              <a:gd name="connsiteX7" fmla="*/ 12700 w 749300"/>
              <a:gd name="connsiteY7" fmla="*/ 473423 h 613123"/>
              <a:gd name="connsiteX8" fmla="*/ 25400 w 749300"/>
              <a:gd name="connsiteY8" fmla="*/ 422623 h 613123"/>
              <a:gd name="connsiteX9" fmla="*/ 50800 w 749300"/>
              <a:gd name="connsiteY9" fmla="*/ 257523 h 613123"/>
              <a:gd name="connsiteX10" fmla="*/ 38100 w 749300"/>
              <a:gd name="connsiteY10" fmla="*/ 16223 h 613123"/>
              <a:gd name="connsiteX11" fmla="*/ 50800 w 749300"/>
              <a:gd name="connsiteY11" fmla="*/ 460723 h 613123"/>
              <a:gd name="connsiteX12" fmla="*/ 63500 w 749300"/>
              <a:gd name="connsiteY12" fmla="*/ 613123 h 6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9300" h="613123">
                <a:moveTo>
                  <a:pt x="749300" y="359123"/>
                </a:moveTo>
                <a:cubicBezTo>
                  <a:pt x="538438" y="316951"/>
                  <a:pt x="774145" y="359123"/>
                  <a:pt x="266700" y="359123"/>
                </a:cubicBezTo>
                <a:cubicBezTo>
                  <a:pt x="215724" y="359123"/>
                  <a:pt x="165100" y="350656"/>
                  <a:pt x="114300" y="346423"/>
                </a:cubicBezTo>
                <a:cubicBezTo>
                  <a:pt x="80433" y="337956"/>
                  <a:pt x="10213" y="355843"/>
                  <a:pt x="12700" y="321023"/>
                </a:cubicBezTo>
                <a:cubicBezTo>
                  <a:pt x="16933" y="261756"/>
                  <a:pt x="32770" y="84264"/>
                  <a:pt x="25400" y="143223"/>
                </a:cubicBezTo>
                <a:cubicBezTo>
                  <a:pt x="21167" y="177090"/>
                  <a:pt x="15790" y="210833"/>
                  <a:pt x="12700" y="244823"/>
                </a:cubicBezTo>
                <a:cubicBezTo>
                  <a:pt x="7321" y="303997"/>
                  <a:pt x="4233" y="363356"/>
                  <a:pt x="0" y="422623"/>
                </a:cubicBezTo>
                <a:cubicBezTo>
                  <a:pt x="4233" y="439556"/>
                  <a:pt x="-4754" y="473423"/>
                  <a:pt x="12700" y="473423"/>
                </a:cubicBezTo>
                <a:cubicBezTo>
                  <a:pt x="30154" y="473423"/>
                  <a:pt x="22932" y="439902"/>
                  <a:pt x="25400" y="422623"/>
                </a:cubicBezTo>
                <a:cubicBezTo>
                  <a:pt x="49956" y="250730"/>
                  <a:pt x="21335" y="345919"/>
                  <a:pt x="50800" y="257523"/>
                </a:cubicBezTo>
                <a:cubicBezTo>
                  <a:pt x="46567" y="177090"/>
                  <a:pt x="38100" y="-64322"/>
                  <a:pt x="38100" y="16223"/>
                </a:cubicBezTo>
                <a:cubicBezTo>
                  <a:pt x="38100" y="164450"/>
                  <a:pt x="43913" y="312656"/>
                  <a:pt x="50800" y="460723"/>
                </a:cubicBezTo>
                <a:cubicBezTo>
                  <a:pt x="65600" y="778930"/>
                  <a:pt x="63500" y="429062"/>
                  <a:pt x="63500" y="6131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Freeform 22"/>
          <p:cNvSpPr/>
          <p:nvPr/>
        </p:nvSpPr>
        <p:spPr>
          <a:xfrm>
            <a:off x="7375634" y="2592561"/>
            <a:ext cx="394282" cy="114300"/>
          </a:xfrm>
          <a:custGeom>
            <a:avLst/>
            <a:gdLst>
              <a:gd name="connsiteX0" fmla="*/ 0 w 394282"/>
              <a:gd name="connsiteY0" fmla="*/ 114300 h 114300"/>
              <a:gd name="connsiteX1" fmla="*/ 127000 w 394282"/>
              <a:gd name="connsiteY1" fmla="*/ 101600 h 114300"/>
              <a:gd name="connsiteX2" fmla="*/ 241300 w 394282"/>
              <a:gd name="connsiteY2" fmla="*/ 76200 h 114300"/>
              <a:gd name="connsiteX3" fmla="*/ 317500 w 394282"/>
              <a:gd name="connsiteY3" fmla="*/ 50800 h 114300"/>
              <a:gd name="connsiteX4" fmla="*/ 393700 w 394282"/>
              <a:gd name="connsiteY4" fmla="*/ 12700 h 114300"/>
              <a:gd name="connsiteX5" fmla="*/ 381000 w 394282"/>
              <a:gd name="connsiteY5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4282" h="114300">
                <a:moveTo>
                  <a:pt x="0" y="114300"/>
                </a:moveTo>
                <a:cubicBezTo>
                  <a:pt x="42333" y="110067"/>
                  <a:pt x="84829" y="107223"/>
                  <a:pt x="127000" y="101600"/>
                </a:cubicBezTo>
                <a:cubicBezTo>
                  <a:pt x="148753" y="98700"/>
                  <a:pt x="217156" y="83443"/>
                  <a:pt x="241300" y="76200"/>
                </a:cubicBezTo>
                <a:cubicBezTo>
                  <a:pt x="266945" y="68507"/>
                  <a:pt x="292100" y="59267"/>
                  <a:pt x="317500" y="50800"/>
                </a:cubicBezTo>
                <a:cubicBezTo>
                  <a:pt x="339234" y="43555"/>
                  <a:pt x="379632" y="33802"/>
                  <a:pt x="393700" y="12700"/>
                </a:cubicBezTo>
                <a:cubicBezTo>
                  <a:pt x="397021" y="7719"/>
                  <a:pt x="385233" y="4233"/>
                  <a:pt x="3810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Freeform 23"/>
          <p:cNvSpPr/>
          <p:nvPr/>
        </p:nvSpPr>
        <p:spPr>
          <a:xfrm>
            <a:off x="7401034" y="1906761"/>
            <a:ext cx="38329" cy="1597364"/>
          </a:xfrm>
          <a:custGeom>
            <a:avLst/>
            <a:gdLst>
              <a:gd name="connsiteX0" fmla="*/ 12700 w 38329"/>
              <a:gd name="connsiteY0" fmla="*/ 0 h 1597364"/>
              <a:gd name="connsiteX1" fmla="*/ 38100 w 38329"/>
              <a:gd name="connsiteY1" fmla="*/ 190500 h 1597364"/>
              <a:gd name="connsiteX2" fmla="*/ 12700 w 38329"/>
              <a:gd name="connsiteY2" fmla="*/ 419100 h 1597364"/>
              <a:gd name="connsiteX3" fmla="*/ 0 w 38329"/>
              <a:gd name="connsiteY3" fmla="*/ 558800 h 1597364"/>
              <a:gd name="connsiteX4" fmla="*/ 25400 w 38329"/>
              <a:gd name="connsiteY4" fmla="*/ 1435100 h 1597364"/>
              <a:gd name="connsiteX5" fmla="*/ 38100 w 38329"/>
              <a:gd name="connsiteY5" fmla="*/ 1574800 h 1597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29" h="1597364">
                <a:moveTo>
                  <a:pt x="12700" y="0"/>
                </a:moveTo>
                <a:cubicBezTo>
                  <a:pt x="21167" y="63500"/>
                  <a:pt x="35638" y="126485"/>
                  <a:pt x="38100" y="190500"/>
                </a:cubicBezTo>
                <a:cubicBezTo>
                  <a:pt x="40704" y="258215"/>
                  <a:pt x="20480" y="349080"/>
                  <a:pt x="12700" y="419100"/>
                </a:cubicBezTo>
                <a:cubicBezTo>
                  <a:pt x="7536" y="465573"/>
                  <a:pt x="4233" y="512233"/>
                  <a:pt x="0" y="558800"/>
                </a:cubicBezTo>
                <a:cubicBezTo>
                  <a:pt x="8467" y="850900"/>
                  <a:pt x="14023" y="1143099"/>
                  <a:pt x="25400" y="1435100"/>
                </a:cubicBezTo>
                <a:cubicBezTo>
                  <a:pt x="39675" y="1801498"/>
                  <a:pt x="38100" y="1408727"/>
                  <a:pt x="38100" y="1574800"/>
                </a:cubicBez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/>
              <p:cNvSpPr/>
              <p:nvPr/>
            </p:nvSpPr>
            <p:spPr>
              <a:xfrm>
                <a:off x="7010400" y="2193505"/>
                <a:ext cx="5177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𝜑</m:t>
                      </m:r>
                    </m:oMath>
                  </m:oMathPara>
                </a14:m>
                <a:endParaRPr lang="sk-SK" sz="2800" dirty="0"/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2193505"/>
                <a:ext cx="517769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ight Arrow 26"/>
          <p:cNvSpPr/>
          <p:nvPr/>
        </p:nvSpPr>
        <p:spPr>
          <a:xfrm flipH="1">
            <a:off x="6096000" y="5642394"/>
            <a:ext cx="2583687" cy="1063206"/>
          </a:xfrm>
          <a:prstGeom prst="rightArrow">
            <a:avLst>
              <a:gd name="adj1" fmla="val 69444"/>
              <a:gd name="adj2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>
                <a:solidFill>
                  <a:schemeClr val="tx1"/>
                </a:solidFill>
              </a:rPr>
              <a:t>Podmienka rovnováhy</a:t>
            </a:r>
            <a:endParaRPr lang="sk-SK" sz="28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6934065" y="1413223"/>
                <a:ext cx="50616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800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sk-SK" sz="2800" dirty="0"/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065" y="1413223"/>
                <a:ext cx="506164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7927882" y="2388101"/>
                <a:ext cx="4645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800" b="0" i="1" smtClean="0">
                          <a:latin typeface="Cambria Math"/>
                        </a:rPr>
                        <m:t>𝐿</m:t>
                      </m:r>
                    </m:oMath>
                  </m:oMathPara>
                </a14:m>
                <a:endParaRPr lang="sk-SK" sz="2800" dirty="0"/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7882" y="2388101"/>
                <a:ext cx="464550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162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33834" r="42554" b="16912"/>
          <a:stretch/>
        </p:blipFill>
        <p:spPr bwMode="auto">
          <a:xfrm>
            <a:off x="762000" y="1075946"/>
            <a:ext cx="7654729" cy="47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Rovnovážne polohy?</a:t>
            </a:r>
            <a:endParaRPr lang="sk-SK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8321431" y="3268990"/>
                <a:ext cx="5177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𝜑</m:t>
                      </m:r>
                    </m:oMath>
                  </m:oMathPara>
                </a14:m>
                <a:endParaRPr lang="sk-SK" sz="2800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1431" y="3268990"/>
                <a:ext cx="517769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3429000" y="1381780"/>
                <a:ext cx="10671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28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/>
                            </a:rPr>
                            <m:t>𝜑</m:t>
                          </m:r>
                        </m:e>
                      </m:acc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/>
                            </a:rPr>
                            <m:t>𝜑</m:t>
                          </m:r>
                        </m:e>
                      </m:d>
                    </m:oMath>
                  </m:oMathPara>
                </a14:m>
                <a:endParaRPr lang="sk-SK" sz="2800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381780"/>
                <a:ext cx="1067151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/>
          <p:cNvSpPr/>
          <p:nvPr/>
        </p:nvSpPr>
        <p:spPr>
          <a:xfrm>
            <a:off x="4551264" y="3124200"/>
            <a:ext cx="2649636" cy="76199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smtClean="0"/>
              <a:t>Kladné zrýchlenie</a:t>
            </a:r>
            <a:endParaRPr lang="sk-SK" sz="2000" dirty="0"/>
          </a:p>
        </p:txBody>
      </p:sp>
      <p:sp>
        <p:nvSpPr>
          <p:cNvPr id="10" name="Right Arrow 9"/>
          <p:cNvSpPr/>
          <p:nvPr/>
        </p:nvSpPr>
        <p:spPr>
          <a:xfrm flipH="1">
            <a:off x="2057400" y="4039101"/>
            <a:ext cx="1600199" cy="76199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smtClean="0"/>
              <a:t>Záporné</a:t>
            </a:r>
            <a:endParaRPr lang="sk-SK" sz="2000" dirty="0"/>
          </a:p>
        </p:txBody>
      </p:sp>
      <p:sp>
        <p:nvSpPr>
          <p:cNvPr id="13" name="Right Arrow 12"/>
          <p:cNvSpPr/>
          <p:nvPr/>
        </p:nvSpPr>
        <p:spPr>
          <a:xfrm>
            <a:off x="304800" y="3149600"/>
            <a:ext cx="1016000" cy="76199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 dirty="0"/>
          </a:p>
        </p:txBody>
      </p:sp>
      <p:sp>
        <p:nvSpPr>
          <p:cNvPr id="14" name="Right Arrow 13"/>
          <p:cNvSpPr/>
          <p:nvPr/>
        </p:nvSpPr>
        <p:spPr>
          <a:xfrm flipH="1">
            <a:off x="7875512" y="4089901"/>
            <a:ext cx="963688" cy="76199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1320800" y="3119735"/>
            <a:ext cx="6692899" cy="1531197"/>
            <a:chOff x="1320800" y="3119735"/>
            <a:chExt cx="6692899" cy="1531197"/>
          </a:xfrm>
        </p:grpSpPr>
        <p:sp>
          <p:nvSpPr>
            <p:cNvPr id="17" name="Oval 16"/>
            <p:cNvSpPr/>
            <p:nvPr/>
          </p:nvSpPr>
          <p:spPr>
            <a:xfrm>
              <a:off x="1320800" y="3590553"/>
              <a:ext cx="800099" cy="642092"/>
            </a:xfrm>
            <a:prstGeom prst="ellipse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" name="Oval 18"/>
            <p:cNvSpPr/>
            <p:nvPr/>
          </p:nvSpPr>
          <p:spPr>
            <a:xfrm>
              <a:off x="7213600" y="3590553"/>
              <a:ext cx="800099" cy="642092"/>
            </a:xfrm>
            <a:prstGeom prst="ellipse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" name="Oval 19"/>
            <p:cNvSpPr/>
            <p:nvPr/>
          </p:nvSpPr>
          <p:spPr>
            <a:xfrm>
              <a:off x="3689348" y="3590553"/>
              <a:ext cx="800099" cy="64209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00200" y="3119735"/>
              <a:ext cx="1220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400" b="1" dirty="0" smtClean="0"/>
                <a:t>Stabilná</a:t>
              </a:r>
              <a:endParaRPr lang="sk-SK" sz="24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81749" y="4189267"/>
              <a:ext cx="1220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400" b="1" dirty="0" smtClean="0"/>
                <a:t>Stabilná</a:t>
              </a:r>
              <a:endParaRPr lang="sk-SK" sz="2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38600" y="4186535"/>
              <a:ext cx="15519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400" b="1" dirty="0" smtClean="0"/>
                <a:t>Nestabilná</a:t>
              </a:r>
              <a:endParaRPr lang="sk-SK" sz="24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904115" y="5638800"/>
            <a:ext cx="1421129" cy="914400"/>
            <a:chOff x="7721600" y="3759185"/>
            <a:chExt cx="1143851" cy="1066815"/>
          </a:xfrm>
        </p:grpSpPr>
        <p:sp>
          <p:nvSpPr>
            <p:cNvPr id="25" name="Freeform 24"/>
            <p:cNvSpPr/>
            <p:nvPr/>
          </p:nvSpPr>
          <p:spPr>
            <a:xfrm>
              <a:off x="7886700" y="4178300"/>
              <a:ext cx="978751" cy="647700"/>
            </a:xfrm>
            <a:custGeom>
              <a:avLst/>
              <a:gdLst>
                <a:gd name="connsiteX0" fmla="*/ 0 w 978751"/>
                <a:gd name="connsiteY0" fmla="*/ 38100 h 647700"/>
                <a:gd name="connsiteX1" fmla="*/ 76200 w 978751"/>
                <a:gd name="connsiteY1" fmla="*/ 25400 h 647700"/>
                <a:gd name="connsiteX2" fmla="*/ 190500 w 978751"/>
                <a:gd name="connsiteY2" fmla="*/ 12700 h 647700"/>
                <a:gd name="connsiteX3" fmla="*/ 279400 w 978751"/>
                <a:gd name="connsiteY3" fmla="*/ 0 h 647700"/>
                <a:gd name="connsiteX4" fmla="*/ 482600 w 978751"/>
                <a:gd name="connsiteY4" fmla="*/ 12700 h 647700"/>
                <a:gd name="connsiteX5" fmla="*/ 508000 w 978751"/>
                <a:gd name="connsiteY5" fmla="*/ 63500 h 647700"/>
                <a:gd name="connsiteX6" fmla="*/ 558800 w 978751"/>
                <a:gd name="connsiteY6" fmla="*/ 101600 h 647700"/>
                <a:gd name="connsiteX7" fmla="*/ 609600 w 978751"/>
                <a:gd name="connsiteY7" fmla="*/ 177800 h 647700"/>
                <a:gd name="connsiteX8" fmla="*/ 723900 w 978751"/>
                <a:gd name="connsiteY8" fmla="*/ 342900 h 647700"/>
                <a:gd name="connsiteX9" fmla="*/ 812800 w 978751"/>
                <a:gd name="connsiteY9" fmla="*/ 431800 h 647700"/>
                <a:gd name="connsiteX10" fmla="*/ 901700 w 978751"/>
                <a:gd name="connsiteY10" fmla="*/ 546100 h 647700"/>
                <a:gd name="connsiteX11" fmla="*/ 914400 w 978751"/>
                <a:gd name="connsiteY11" fmla="*/ 584200 h 647700"/>
                <a:gd name="connsiteX12" fmla="*/ 876300 w 978751"/>
                <a:gd name="connsiteY12" fmla="*/ 571500 h 647700"/>
                <a:gd name="connsiteX13" fmla="*/ 927100 w 978751"/>
                <a:gd name="connsiteY13" fmla="*/ 647700 h 647700"/>
                <a:gd name="connsiteX14" fmla="*/ 965200 w 978751"/>
                <a:gd name="connsiteY14" fmla="*/ 622300 h 647700"/>
                <a:gd name="connsiteX15" fmla="*/ 977900 w 978751"/>
                <a:gd name="connsiteY15" fmla="*/ 584200 h 647700"/>
                <a:gd name="connsiteX16" fmla="*/ 901700 w 978751"/>
                <a:gd name="connsiteY16" fmla="*/ 520700 h 647700"/>
                <a:gd name="connsiteX17" fmla="*/ 927100 w 978751"/>
                <a:gd name="connsiteY17" fmla="*/ 596900 h 647700"/>
                <a:gd name="connsiteX18" fmla="*/ 901700 w 978751"/>
                <a:gd name="connsiteY18" fmla="*/ 622300 h 647700"/>
                <a:gd name="connsiteX19" fmla="*/ 952500 w 978751"/>
                <a:gd name="connsiteY19" fmla="*/ 5969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78751" h="647700">
                  <a:moveTo>
                    <a:pt x="0" y="38100"/>
                  </a:moveTo>
                  <a:cubicBezTo>
                    <a:pt x="25400" y="33867"/>
                    <a:pt x="50676" y="28803"/>
                    <a:pt x="76200" y="25400"/>
                  </a:cubicBezTo>
                  <a:cubicBezTo>
                    <a:pt x="114198" y="20334"/>
                    <a:pt x="152462" y="17455"/>
                    <a:pt x="190500" y="12700"/>
                  </a:cubicBezTo>
                  <a:cubicBezTo>
                    <a:pt x="220203" y="8987"/>
                    <a:pt x="249767" y="4233"/>
                    <a:pt x="279400" y="0"/>
                  </a:cubicBezTo>
                  <a:cubicBezTo>
                    <a:pt x="347133" y="4233"/>
                    <a:pt x="417210" y="-5464"/>
                    <a:pt x="482600" y="12700"/>
                  </a:cubicBezTo>
                  <a:cubicBezTo>
                    <a:pt x="500841" y="17767"/>
                    <a:pt x="495679" y="49126"/>
                    <a:pt x="508000" y="63500"/>
                  </a:cubicBezTo>
                  <a:cubicBezTo>
                    <a:pt x="521775" y="79571"/>
                    <a:pt x="544738" y="85780"/>
                    <a:pt x="558800" y="101600"/>
                  </a:cubicBezTo>
                  <a:cubicBezTo>
                    <a:pt x="579081" y="124416"/>
                    <a:pt x="593894" y="151623"/>
                    <a:pt x="609600" y="177800"/>
                  </a:cubicBezTo>
                  <a:cubicBezTo>
                    <a:pt x="642946" y="233377"/>
                    <a:pt x="678395" y="297395"/>
                    <a:pt x="723900" y="342900"/>
                  </a:cubicBezTo>
                  <a:lnTo>
                    <a:pt x="812800" y="431800"/>
                  </a:lnTo>
                  <a:cubicBezTo>
                    <a:pt x="845674" y="464674"/>
                    <a:pt x="886509" y="500528"/>
                    <a:pt x="901700" y="546100"/>
                  </a:cubicBezTo>
                  <a:cubicBezTo>
                    <a:pt x="905933" y="558800"/>
                    <a:pt x="923866" y="574734"/>
                    <a:pt x="914400" y="584200"/>
                  </a:cubicBezTo>
                  <a:cubicBezTo>
                    <a:pt x="904934" y="593666"/>
                    <a:pt x="889000" y="575733"/>
                    <a:pt x="876300" y="571500"/>
                  </a:cubicBezTo>
                  <a:cubicBezTo>
                    <a:pt x="882672" y="596990"/>
                    <a:pt x="883247" y="647700"/>
                    <a:pt x="927100" y="647700"/>
                  </a:cubicBezTo>
                  <a:cubicBezTo>
                    <a:pt x="942364" y="647700"/>
                    <a:pt x="952500" y="630767"/>
                    <a:pt x="965200" y="622300"/>
                  </a:cubicBezTo>
                  <a:cubicBezTo>
                    <a:pt x="969433" y="609600"/>
                    <a:pt x="982133" y="596900"/>
                    <a:pt x="977900" y="584200"/>
                  </a:cubicBezTo>
                  <a:cubicBezTo>
                    <a:pt x="970915" y="563246"/>
                    <a:pt x="919129" y="532319"/>
                    <a:pt x="901700" y="520700"/>
                  </a:cubicBezTo>
                  <a:lnTo>
                    <a:pt x="927100" y="596900"/>
                  </a:lnTo>
                  <a:cubicBezTo>
                    <a:pt x="944033" y="647700"/>
                    <a:pt x="952500" y="639233"/>
                    <a:pt x="901700" y="622300"/>
                  </a:cubicBezTo>
                  <a:cubicBezTo>
                    <a:pt x="943322" y="594552"/>
                    <a:pt x="924536" y="596900"/>
                    <a:pt x="952500" y="5969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7874000" y="4140200"/>
              <a:ext cx="38100" cy="324634"/>
            </a:xfrm>
            <a:custGeom>
              <a:avLst/>
              <a:gdLst>
                <a:gd name="connsiteX0" fmla="*/ 12700 w 38100"/>
                <a:gd name="connsiteY0" fmla="*/ 134134 h 324634"/>
                <a:gd name="connsiteX1" fmla="*/ 25400 w 38100"/>
                <a:gd name="connsiteY1" fmla="*/ 197634 h 324634"/>
                <a:gd name="connsiteX2" fmla="*/ 12700 w 38100"/>
                <a:gd name="connsiteY2" fmla="*/ 235734 h 324634"/>
                <a:gd name="connsiteX3" fmla="*/ 0 w 38100"/>
                <a:gd name="connsiteY3" fmla="*/ 197634 h 324634"/>
                <a:gd name="connsiteX4" fmla="*/ 12700 w 38100"/>
                <a:gd name="connsiteY4" fmla="*/ 7134 h 324634"/>
                <a:gd name="connsiteX5" fmla="*/ 25400 w 38100"/>
                <a:gd name="connsiteY5" fmla="*/ 121434 h 324634"/>
                <a:gd name="connsiteX6" fmla="*/ 38100 w 38100"/>
                <a:gd name="connsiteY6" fmla="*/ 223034 h 324634"/>
                <a:gd name="connsiteX7" fmla="*/ 25400 w 38100"/>
                <a:gd name="connsiteY7" fmla="*/ 324634 h 32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324634">
                  <a:moveTo>
                    <a:pt x="12700" y="134134"/>
                  </a:moveTo>
                  <a:cubicBezTo>
                    <a:pt x="16933" y="155301"/>
                    <a:pt x="25400" y="176048"/>
                    <a:pt x="25400" y="197634"/>
                  </a:cubicBezTo>
                  <a:cubicBezTo>
                    <a:pt x="25400" y="211021"/>
                    <a:pt x="26087" y="235734"/>
                    <a:pt x="12700" y="235734"/>
                  </a:cubicBezTo>
                  <a:cubicBezTo>
                    <a:pt x="-687" y="235734"/>
                    <a:pt x="4233" y="210334"/>
                    <a:pt x="0" y="197634"/>
                  </a:cubicBezTo>
                  <a:cubicBezTo>
                    <a:pt x="4233" y="134134"/>
                    <a:pt x="-7425" y="67509"/>
                    <a:pt x="12700" y="7134"/>
                  </a:cubicBezTo>
                  <a:cubicBezTo>
                    <a:pt x="24822" y="-29233"/>
                    <a:pt x="20921" y="83362"/>
                    <a:pt x="25400" y="121434"/>
                  </a:cubicBezTo>
                  <a:cubicBezTo>
                    <a:pt x="29388" y="155330"/>
                    <a:pt x="33867" y="189167"/>
                    <a:pt x="38100" y="223034"/>
                  </a:cubicBezTo>
                  <a:cubicBezTo>
                    <a:pt x="21293" y="290262"/>
                    <a:pt x="25400" y="256380"/>
                    <a:pt x="25400" y="32463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7721600" y="3810000"/>
              <a:ext cx="280007" cy="254314"/>
            </a:xfrm>
            <a:custGeom>
              <a:avLst/>
              <a:gdLst>
                <a:gd name="connsiteX0" fmla="*/ 0 w 280007"/>
                <a:gd name="connsiteY0" fmla="*/ 215900 h 254314"/>
                <a:gd name="connsiteX1" fmla="*/ 127000 w 280007"/>
                <a:gd name="connsiteY1" fmla="*/ 241300 h 254314"/>
                <a:gd name="connsiteX2" fmla="*/ 228600 w 280007"/>
                <a:gd name="connsiteY2" fmla="*/ 215900 h 254314"/>
                <a:gd name="connsiteX3" fmla="*/ 279400 w 280007"/>
                <a:gd name="connsiteY3" fmla="*/ 139700 h 254314"/>
                <a:gd name="connsiteX4" fmla="*/ 254000 w 280007"/>
                <a:gd name="connsiteY4" fmla="*/ 38100 h 254314"/>
                <a:gd name="connsiteX5" fmla="*/ 177800 w 280007"/>
                <a:gd name="connsiteY5" fmla="*/ 0 h 254314"/>
                <a:gd name="connsiteX6" fmla="*/ 114300 w 280007"/>
                <a:gd name="connsiteY6" fmla="*/ 12700 h 25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007" h="254314">
                  <a:moveTo>
                    <a:pt x="0" y="215900"/>
                  </a:moveTo>
                  <a:cubicBezTo>
                    <a:pt x="78295" y="262877"/>
                    <a:pt x="42543" y="260790"/>
                    <a:pt x="127000" y="241300"/>
                  </a:cubicBezTo>
                  <a:cubicBezTo>
                    <a:pt x="161015" y="233450"/>
                    <a:pt x="228600" y="215900"/>
                    <a:pt x="228600" y="215900"/>
                  </a:cubicBezTo>
                  <a:cubicBezTo>
                    <a:pt x="245533" y="190500"/>
                    <a:pt x="285387" y="169634"/>
                    <a:pt x="279400" y="139700"/>
                  </a:cubicBezTo>
                  <a:cubicBezTo>
                    <a:pt x="278768" y="136538"/>
                    <a:pt x="264414" y="51117"/>
                    <a:pt x="254000" y="38100"/>
                  </a:cubicBezTo>
                  <a:cubicBezTo>
                    <a:pt x="236095" y="15719"/>
                    <a:pt x="202899" y="8366"/>
                    <a:pt x="177800" y="0"/>
                  </a:cubicBezTo>
                  <a:lnTo>
                    <a:pt x="114300" y="127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7835897" y="3759185"/>
              <a:ext cx="107015" cy="152415"/>
            </a:xfrm>
            <a:custGeom>
              <a:avLst/>
              <a:gdLst>
                <a:gd name="connsiteX0" fmla="*/ 38103 w 107015"/>
                <a:gd name="connsiteY0" fmla="*/ 152415 h 152415"/>
                <a:gd name="connsiteX1" fmla="*/ 25403 w 107015"/>
                <a:gd name="connsiteY1" fmla="*/ 50815 h 152415"/>
                <a:gd name="connsiteX2" fmla="*/ 88903 w 107015"/>
                <a:gd name="connsiteY2" fmla="*/ 15 h 15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015" h="152415">
                  <a:moveTo>
                    <a:pt x="38103" y="152415"/>
                  </a:moveTo>
                  <a:cubicBezTo>
                    <a:pt x="7696" y="101737"/>
                    <a:pt x="-23302" y="93432"/>
                    <a:pt x="25403" y="50815"/>
                  </a:cubicBezTo>
                  <a:cubicBezTo>
                    <a:pt x="86144" y="-2333"/>
                    <a:pt x="134762" y="15"/>
                    <a:pt x="88903" y="1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635566" y="5594050"/>
            <a:ext cx="734288" cy="959150"/>
            <a:chOff x="3581401" y="2884485"/>
            <a:chExt cx="734288" cy="959150"/>
          </a:xfrm>
        </p:grpSpPr>
        <p:grpSp>
          <p:nvGrpSpPr>
            <p:cNvPr id="29" name="Group 28"/>
            <p:cNvGrpSpPr/>
            <p:nvPr/>
          </p:nvGrpSpPr>
          <p:grpSpPr>
            <a:xfrm>
              <a:off x="3581401" y="2884485"/>
              <a:ext cx="734288" cy="959150"/>
              <a:chOff x="7633551" y="4591849"/>
              <a:chExt cx="646849" cy="1137122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7633551" y="4591849"/>
                <a:ext cx="280007" cy="705649"/>
                <a:chOff x="7721600" y="3759185"/>
                <a:chExt cx="280007" cy="705649"/>
              </a:xfrm>
            </p:grpSpPr>
            <p:sp>
              <p:nvSpPr>
                <p:cNvPr id="34" name="Freeform 33"/>
                <p:cNvSpPr/>
                <p:nvPr/>
              </p:nvSpPr>
              <p:spPr>
                <a:xfrm>
                  <a:off x="7874000" y="4140200"/>
                  <a:ext cx="38100" cy="324634"/>
                </a:xfrm>
                <a:custGeom>
                  <a:avLst/>
                  <a:gdLst>
                    <a:gd name="connsiteX0" fmla="*/ 12700 w 38100"/>
                    <a:gd name="connsiteY0" fmla="*/ 134134 h 324634"/>
                    <a:gd name="connsiteX1" fmla="*/ 25400 w 38100"/>
                    <a:gd name="connsiteY1" fmla="*/ 197634 h 324634"/>
                    <a:gd name="connsiteX2" fmla="*/ 12700 w 38100"/>
                    <a:gd name="connsiteY2" fmla="*/ 235734 h 324634"/>
                    <a:gd name="connsiteX3" fmla="*/ 0 w 38100"/>
                    <a:gd name="connsiteY3" fmla="*/ 197634 h 324634"/>
                    <a:gd name="connsiteX4" fmla="*/ 12700 w 38100"/>
                    <a:gd name="connsiteY4" fmla="*/ 7134 h 324634"/>
                    <a:gd name="connsiteX5" fmla="*/ 25400 w 38100"/>
                    <a:gd name="connsiteY5" fmla="*/ 121434 h 324634"/>
                    <a:gd name="connsiteX6" fmla="*/ 38100 w 38100"/>
                    <a:gd name="connsiteY6" fmla="*/ 223034 h 324634"/>
                    <a:gd name="connsiteX7" fmla="*/ 25400 w 38100"/>
                    <a:gd name="connsiteY7" fmla="*/ 324634 h 324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100" h="324634">
                      <a:moveTo>
                        <a:pt x="12700" y="134134"/>
                      </a:moveTo>
                      <a:cubicBezTo>
                        <a:pt x="16933" y="155301"/>
                        <a:pt x="25400" y="176048"/>
                        <a:pt x="25400" y="197634"/>
                      </a:cubicBezTo>
                      <a:cubicBezTo>
                        <a:pt x="25400" y="211021"/>
                        <a:pt x="26087" y="235734"/>
                        <a:pt x="12700" y="235734"/>
                      </a:cubicBezTo>
                      <a:cubicBezTo>
                        <a:pt x="-687" y="235734"/>
                        <a:pt x="4233" y="210334"/>
                        <a:pt x="0" y="197634"/>
                      </a:cubicBezTo>
                      <a:cubicBezTo>
                        <a:pt x="4233" y="134134"/>
                        <a:pt x="-7425" y="67509"/>
                        <a:pt x="12700" y="7134"/>
                      </a:cubicBezTo>
                      <a:cubicBezTo>
                        <a:pt x="24822" y="-29233"/>
                        <a:pt x="20921" y="83362"/>
                        <a:pt x="25400" y="121434"/>
                      </a:cubicBezTo>
                      <a:cubicBezTo>
                        <a:pt x="29388" y="155330"/>
                        <a:pt x="33867" y="189167"/>
                        <a:pt x="38100" y="223034"/>
                      </a:cubicBezTo>
                      <a:cubicBezTo>
                        <a:pt x="21293" y="290262"/>
                        <a:pt x="25400" y="256380"/>
                        <a:pt x="25400" y="324634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35" name="Freeform 34"/>
                <p:cNvSpPr/>
                <p:nvPr/>
              </p:nvSpPr>
              <p:spPr>
                <a:xfrm>
                  <a:off x="7721600" y="3810000"/>
                  <a:ext cx="280007" cy="254314"/>
                </a:xfrm>
                <a:custGeom>
                  <a:avLst/>
                  <a:gdLst>
                    <a:gd name="connsiteX0" fmla="*/ 0 w 280007"/>
                    <a:gd name="connsiteY0" fmla="*/ 215900 h 254314"/>
                    <a:gd name="connsiteX1" fmla="*/ 127000 w 280007"/>
                    <a:gd name="connsiteY1" fmla="*/ 241300 h 254314"/>
                    <a:gd name="connsiteX2" fmla="*/ 228600 w 280007"/>
                    <a:gd name="connsiteY2" fmla="*/ 215900 h 254314"/>
                    <a:gd name="connsiteX3" fmla="*/ 279400 w 280007"/>
                    <a:gd name="connsiteY3" fmla="*/ 139700 h 254314"/>
                    <a:gd name="connsiteX4" fmla="*/ 254000 w 280007"/>
                    <a:gd name="connsiteY4" fmla="*/ 38100 h 254314"/>
                    <a:gd name="connsiteX5" fmla="*/ 177800 w 280007"/>
                    <a:gd name="connsiteY5" fmla="*/ 0 h 254314"/>
                    <a:gd name="connsiteX6" fmla="*/ 114300 w 280007"/>
                    <a:gd name="connsiteY6" fmla="*/ 12700 h 254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0007" h="254314">
                      <a:moveTo>
                        <a:pt x="0" y="215900"/>
                      </a:moveTo>
                      <a:cubicBezTo>
                        <a:pt x="78295" y="262877"/>
                        <a:pt x="42543" y="260790"/>
                        <a:pt x="127000" y="241300"/>
                      </a:cubicBezTo>
                      <a:cubicBezTo>
                        <a:pt x="161015" y="233450"/>
                        <a:pt x="228600" y="215900"/>
                        <a:pt x="228600" y="215900"/>
                      </a:cubicBezTo>
                      <a:cubicBezTo>
                        <a:pt x="245533" y="190500"/>
                        <a:pt x="285387" y="169634"/>
                        <a:pt x="279400" y="139700"/>
                      </a:cubicBezTo>
                      <a:cubicBezTo>
                        <a:pt x="278768" y="136538"/>
                        <a:pt x="264414" y="51117"/>
                        <a:pt x="254000" y="38100"/>
                      </a:cubicBezTo>
                      <a:cubicBezTo>
                        <a:pt x="236095" y="15719"/>
                        <a:pt x="202899" y="8366"/>
                        <a:pt x="177800" y="0"/>
                      </a:cubicBezTo>
                      <a:lnTo>
                        <a:pt x="114300" y="1270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36" name="Freeform 35"/>
                <p:cNvSpPr/>
                <p:nvPr/>
              </p:nvSpPr>
              <p:spPr>
                <a:xfrm>
                  <a:off x="7835897" y="3759185"/>
                  <a:ext cx="107015" cy="152415"/>
                </a:xfrm>
                <a:custGeom>
                  <a:avLst/>
                  <a:gdLst>
                    <a:gd name="connsiteX0" fmla="*/ 38103 w 107015"/>
                    <a:gd name="connsiteY0" fmla="*/ 152415 h 152415"/>
                    <a:gd name="connsiteX1" fmla="*/ 25403 w 107015"/>
                    <a:gd name="connsiteY1" fmla="*/ 50815 h 152415"/>
                    <a:gd name="connsiteX2" fmla="*/ 88903 w 107015"/>
                    <a:gd name="connsiteY2" fmla="*/ 15 h 15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7015" h="152415">
                      <a:moveTo>
                        <a:pt x="38103" y="152415"/>
                      </a:moveTo>
                      <a:cubicBezTo>
                        <a:pt x="7696" y="101737"/>
                        <a:pt x="-23302" y="93432"/>
                        <a:pt x="25403" y="50815"/>
                      </a:cubicBezTo>
                      <a:cubicBezTo>
                        <a:pt x="86144" y="-2333"/>
                        <a:pt x="134762" y="15"/>
                        <a:pt x="88903" y="15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sp>
            <p:nvSpPr>
              <p:cNvPr id="31" name="Freeform 30"/>
              <p:cNvSpPr/>
              <p:nvPr/>
            </p:nvSpPr>
            <p:spPr>
              <a:xfrm>
                <a:off x="7720665" y="5029200"/>
                <a:ext cx="559735" cy="699771"/>
              </a:xfrm>
              <a:custGeom>
                <a:avLst/>
                <a:gdLst>
                  <a:gd name="connsiteX0" fmla="*/ 559735 w 559735"/>
                  <a:gd name="connsiteY0" fmla="*/ 0 h 699771"/>
                  <a:gd name="connsiteX1" fmla="*/ 508935 w 559735"/>
                  <a:gd name="connsiteY1" fmla="*/ 63500 h 699771"/>
                  <a:gd name="connsiteX2" fmla="*/ 458135 w 559735"/>
                  <a:gd name="connsiteY2" fmla="*/ 177800 h 699771"/>
                  <a:gd name="connsiteX3" fmla="*/ 407335 w 559735"/>
                  <a:gd name="connsiteY3" fmla="*/ 215900 h 699771"/>
                  <a:gd name="connsiteX4" fmla="*/ 331135 w 559735"/>
                  <a:gd name="connsiteY4" fmla="*/ 342900 h 699771"/>
                  <a:gd name="connsiteX5" fmla="*/ 305735 w 559735"/>
                  <a:gd name="connsiteY5" fmla="*/ 381000 h 699771"/>
                  <a:gd name="connsiteX6" fmla="*/ 242235 w 559735"/>
                  <a:gd name="connsiteY6" fmla="*/ 457200 h 699771"/>
                  <a:gd name="connsiteX7" fmla="*/ 166035 w 559735"/>
                  <a:gd name="connsiteY7" fmla="*/ 533400 h 699771"/>
                  <a:gd name="connsiteX8" fmla="*/ 127935 w 559735"/>
                  <a:gd name="connsiteY8" fmla="*/ 571500 h 699771"/>
                  <a:gd name="connsiteX9" fmla="*/ 89835 w 559735"/>
                  <a:gd name="connsiteY9" fmla="*/ 609600 h 699771"/>
                  <a:gd name="connsiteX10" fmla="*/ 51735 w 559735"/>
                  <a:gd name="connsiteY10" fmla="*/ 609600 h 699771"/>
                  <a:gd name="connsiteX11" fmla="*/ 935 w 559735"/>
                  <a:gd name="connsiteY11" fmla="*/ 622300 h 699771"/>
                  <a:gd name="connsiteX12" fmla="*/ 39035 w 559735"/>
                  <a:gd name="connsiteY12" fmla="*/ 698500 h 699771"/>
                  <a:gd name="connsiteX13" fmla="*/ 89835 w 559735"/>
                  <a:gd name="connsiteY13" fmla="*/ 685800 h 699771"/>
                  <a:gd name="connsiteX14" fmla="*/ 115235 w 559735"/>
                  <a:gd name="connsiteY14" fmla="*/ 647700 h 699771"/>
                  <a:gd name="connsiteX15" fmla="*/ 77135 w 559735"/>
                  <a:gd name="connsiteY15" fmla="*/ 635000 h 699771"/>
                  <a:gd name="connsiteX16" fmla="*/ 39035 w 559735"/>
                  <a:gd name="connsiteY16" fmla="*/ 609600 h 699771"/>
                  <a:gd name="connsiteX17" fmla="*/ 935 w 559735"/>
                  <a:gd name="connsiteY17" fmla="*/ 622300 h 699771"/>
                  <a:gd name="connsiteX18" fmla="*/ 64435 w 559735"/>
                  <a:gd name="connsiteY18" fmla="*/ 673100 h 699771"/>
                  <a:gd name="connsiteX19" fmla="*/ 89835 w 559735"/>
                  <a:gd name="connsiteY19" fmla="*/ 635000 h 699771"/>
                  <a:gd name="connsiteX20" fmla="*/ 13635 w 559735"/>
                  <a:gd name="connsiteY20" fmla="*/ 647700 h 699771"/>
                  <a:gd name="connsiteX21" fmla="*/ 51735 w 559735"/>
                  <a:gd name="connsiteY21" fmla="*/ 660400 h 699771"/>
                  <a:gd name="connsiteX22" fmla="*/ 64435 w 559735"/>
                  <a:gd name="connsiteY22" fmla="*/ 635000 h 69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59735" h="699771">
                    <a:moveTo>
                      <a:pt x="559735" y="0"/>
                    </a:moveTo>
                    <a:cubicBezTo>
                      <a:pt x="542802" y="21167"/>
                      <a:pt x="522384" y="39965"/>
                      <a:pt x="508935" y="63500"/>
                    </a:cubicBezTo>
                    <a:cubicBezTo>
                      <a:pt x="488249" y="99700"/>
                      <a:pt x="481262" y="143109"/>
                      <a:pt x="458135" y="177800"/>
                    </a:cubicBezTo>
                    <a:cubicBezTo>
                      <a:pt x="446394" y="195412"/>
                      <a:pt x="424268" y="203200"/>
                      <a:pt x="407335" y="215900"/>
                    </a:cubicBezTo>
                    <a:cubicBezTo>
                      <a:pt x="381935" y="258233"/>
                      <a:pt x="358520" y="301823"/>
                      <a:pt x="331135" y="342900"/>
                    </a:cubicBezTo>
                    <a:cubicBezTo>
                      <a:pt x="322668" y="355600"/>
                      <a:pt x="315106" y="368952"/>
                      <a:pt x="305735" y="381000"/>
                    </a:cubicBezTo>
                    <a:cubicBezTo>
                      <a:pt x="285436" y="407099"/>
                      <a:pt x="264577" y="432827"/>
                      <a:pt x="242235" y="457200"/>
                    </a:cubicBezTo>
                    <a:cubicBezTo>
                      <a:pt x="217962" y="483679"/>
                      <a:pt x="191435" y="508000"/>
                      <a:pt x="166035" y="533400"/>
                    </a:cubicBezTo>
                    <a:lnTo>
                      <a:pt x="127935" y="571500"/>
                    </a:lnTo>
                    <a:lnTo>
                      <a:pt x="89835" y="609600"/>
                    </a:lnTo>
                    <a:cubicBezTo>
                      <a:pt x="62232" y="692410"/>
                      <a:pt x="96050" y="624372"/>
                      <a:pt x="51735" y="609600"/>
                    </a:cubicBezTo>
                    <a:cubicBezTo>
                      <a:pt x="35176" y="604080"/>
                      <a:pt x="17868" y="618067"/>
                      <a:pt x="935" y="622300"/>
                    </a:cubicBezTo>
                    <a:cubicBezTo>
                      <a:pt x="5866" y="637093"/>
                      <a:pt x="20571" y="692345"/>
                      <a:pt x="39035" y="698500"/>
                    </a:cubicBezTo>
                    <a:cubicBezTo>
                      <a:pt x="55594" y="704020"/>
                      <a:pt x="72902" y="690033"/>
                      <a:pt x="89835" y="685800"/>
                    </a:cubicBezTo>
                    <a:cubicBezTo>
                      <a:pt x="98302" y="673100"/>
                      <a:pt x="118937" y="662508"/>
                      <a:pt x="115235" y="647700"/>
                    </a:cubicBezTo>
                    <a:cubicBezTo>
                      <a:pt x="111988" y="634713"/>
                      <a:pt x="89109" y="640987"/>
                      <a:pt x="77135" y="635000"/>
                    </a:cubicBezTo>
                    <a:cubicBezTo>
                      <a:pt x="63483" y="628174"/>
                      <a:pt x="51735" y="618067"/>
                      <a:pt x="39035" y="609600"/>
                    </a:cubicBezTo>
                    <a:cubicBezTo>
                      <a:pt x="26335" y="613833"/>
                      <a:pt x="4182" y="609313"/>
                      <a:pt x="935" y="622300"/>
                    </a:cubicBezTo>
                    <a:cubicBezTo>
                      <a:pt x="-7903" y="657651"/>
                      <a:pt x="48396" y="667754"/>
                      <a:pt x="64435" y="673100"/>
                    </a:cubicBezTo>
                    <a:cubicBezTo>
                      <a:pt x="72902" y="660400"/>
                      <a:pt x="103487" y="641826"/>
                      <a:pt x="89835" y="635000"/>
                    </a:cubicBezTo>
                    <a:cubicBezTo>
                      <a:pt x="66803" y="623484"/>
                      <a:pt x="35061" y="633416"/>
                      <a:pt x="13635" y="647700"/>
                    </a:cubicBezTo>
                    <a:cubicBezTo>
                      <a:pt x="2496" y="655126"/>
                      <a:pt x="38748" y="663647"/>
                      <a:pt x="51735" y="660400"/>
                    </a:cubicBezTo>
                    <a:cubicBezTo>
                      <a:pt x="60918" y="658104"/>
                      <a:pt x="60202" y="643467"/>
                      <a:pt x="64435" y="6350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21" name="Freeform 20"/>
            <p:cNvSpPr/>
            <p:nvPr/>
          </p:nvSpPr>
          <p:spPr>
            <a:xfrm>
              <a:off x="3780001" y="3276600"/>
              <a:ext cx="477279" cy="51010"/>
            </a:xfrm>
            <a:custGeom>
              <a:avLst/>
              <a:gdLst>
                <a:gd name="connsiteX0" fmla="*/ 4599 w 477279"/>
                <a:gd name="connsiteY0" fmla="*/ 25400 h 51010"/>
                <a:gd name="connsiteX1" fmla="*/ 271299 w 477279"/>
                <a:gd name="connsiteY1" fmla="*/ 38100 h 51010"/>
                <a:gd name="connsiteX2" fmla="*/ 385599 w 477279"/>
                <a:gd name="connsiteY2" fmla="*/ 25400 h 51010"/>
                <a:gd name="connsiteX3" fmla="*/ 436399 w 477279"/>
                <a:gd name="connsiteY3" fmla="*/ 12700 h 51010"/>
                <a:gd name="connsiteX4" fmla="*/ 474499 w 477279"/>
                <a:gd name="connsiteY4" fmla="*/ 0 h 51010"/>
                <a:gd name="connsiteX5" fmla="*/ 398299 w 477279"/>
                <a:gd name="connsiteY5" fmla="*/ 12700 h 51010"/>
                <a:gd name="connsiteX6" fmla="*/ 220499 w 477279"/>
                <a:gd name="connsiteY6" fmla="*/ 25400 h 51010"/>
                <a:gd name="connsiteX7" fmla="*/ 144299 w 477279"/>
                <a:gd name="connsiteY7" fmla="*/ 38100 h 51010"/>
                <a:gd name="connsiteX8" fmla="*/ 106199 w 477279"/>
                <a:gd name="connsiteY8" fmla="*/ 50800 h 51010"/>
                <a:gd name="connsiteX9" fmla="*/ 4599 w 477279"/>
                <a:gd name="connsiteY9" fmla="*/ 25400 h 5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7279" h="51010">
                  <a:moveTo>
                    <a:pt x="4599" y="25400"/>
                  </a:moveTo>
                  <a:cubicBezTo>
                    <a:pt x="32116" y="23283"/>
                    <a:pt x="182298" y="38100"/>
                    <a:pt x="271299" y="38100"/>
                  </a:cubicBezTo>
                  <a:cubicBezTo>
                    <a:pt x="309633" y="38100"/>
                    <a:pt x="347710" y="31229"/>
                    <a:pt x="385599" y="25400"/>
                  </a:cubicBezTo>
                  <a:cubicBezTo>
                    <a:pt x="402851" y="22746"/>
                    <a:pt x="419616" y="17495"/>
                    <a:pt x="436399" y="12700"/>
                  </a:cubicBezTo>
                  <a:cubicBezTo>
                    <a:pt x="449271" y="9022"/>
                    <a:pt x="487886" y="0"/>
                    <a:pt x="474499" y="0"/>
                  </a:cubicBezTo>
                  <a:cubicBezTo>
                    <a:pt x="448749" y="0"/>
                    <a:pt x="423922" y="10138"/>
                    <a:pt x="398299" y="12700"/>
                  </a:cubicBezTo>
                  <a:cubicBezTo>
                    <a:pt x="339176" y="18612"/>
                    <a:pt x="279766" y="21167"/>
                    <a:pt x="220499" y="25400"/>
                  </a:cubicBezTo>
                  <a:cubicBezTo>
                    <a:pt x="195099" y="29633"/>
                    <a:pt x="169436" y="32514"/>
                    <a:pt x="144299" y="38100"/>
                  </a:cubicBezTo>
                  <a:cubicBezTo>
                    <a:pt x="131231" y="41004"/>
                    <a:pt x="119504" y="49322"/>
                    <a:pt x="106199" y="50800"/>
                  </a:cubicBezTo>
                  <a:cubicBezTo>
                    <a:pt x="80954" y="53605"/>
                    <a:pt x="-22918" y="27517"/>
                    <a:pt x="4599" y="2540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90600" y="5665834"/>
            <a:ext cx="978967" cy="734966"/>
            <a:chOff x="1027633" y="5720583"/>
            <a:chExt cx="978967" cy="734966"/>
          </a:xfrm>
        </p:grpSpPr>
        <p:grpSp>
          <p:nvGrpSpPr>
            <p:cNvPr id="39" name="Group 38"/>
            <p:cNvGrpSpPr/>
            <p:nvPr/>
          </p:nvGrpSpPr>
          <p:grpSpPr>
            <a:xfrm>
              <a:off x="1320787" y="5720583"/>
              <a:ext cx="675892" cy="595207"/>
              <a:chOff x="3581388" y="2884483"/>
              <a:chExt cx="675892" cy="595207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3581388" y="2884483"/>
                <a:ext cx="317857" cy="595207"/>
                <a:chOff x="7721600" y="3759185"/>
                <a:chExt cx="280007" cy="705649"/>
              </a:xfrm>
            </p:grpSpPr>
            <p:sp>
              <p:nvSpPr>
                <p:cNvPr id="44" name="Freeform 43"/>
                <p:cNvSpPr/>
                <p:nvPr/>
              </p:nvSpPr>
              <p:spPr>
                <a:xfrm>
                  <a:off x="7874000" y="4140200"/>
                  <a:ext cx="38100" cy="324634"/>
                </a:xfrm>
                <a:custGeom>
                  <a:avLst/>
                  <a:gdLst>
                    <a:gd name="connsiteX0" fmla="*/ 12700 w 38100"/>
                    <a:gd name="connsiteY0" fmla="*/ 134134 h 324634"/>
                    <a:gd name="connsiteX1" fmla="*/ 25400 w 38100"/>
                    <a:gd name="connsiteY1" fmla="*/ 197634 h 324634"/>
                    <a:gd name="connsiteX2" fmla="*/ 12700 w 38100"/>
                    <a:gd name="connsiteY2" fmla="*/ 235734 h 324634"/>
                    <a:gd name="connsiteX3" fmla="*/ 0 w 38100"/>
                    <a:gd name="connsiteY3" fmla="*/ 197634 h 324634"/>
                    <a:gd name="connsiteX4" fmla="*/ 12700 w 38100"/>
                    <a:gd name="connsiteY4" fmla="*/ 7134 h 324634"/>
                    <a:gd name="connsiteX5" fmla="*/ 25400 w 38100"/>
                    <a:gd name="connsiteY5" fmla="*/ 121434 h 324634"/>
                    <a:gd name="connsiteX6" fmla="*/ 38100 w 38100"/>
                    <a:gd name="connsiteY6" fmla="*/ 223034 h 324634"/>
                    <a:gd name="connsiteX7" fmla="*/ 25400 w 38100"/>
                    <a:gd name="connsiteY7" fmla="*/ 324634 h 324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100" h="324634">
                      <a:moveTo>
                        <a:pt x="12700" y="134134"/>
                      </a:moveTo>
                      <a:cubicBezTo>
                        <a:pt x="16933" y="155301"/>
                        <a:pt x="25400" y="176048"/>
                        <a:pt x="25400" y="197634"/>
                      </a:cubicBezTo>
                      <a:cubicBezTo>
                        <a:pt x="25400" y="211021"/>
                        <a:pt x="26087" y="235734"/>
                        <a:pt x="12700" y="235734"/>
                      </a:cubicBezTo>
                      <a:cubicBezTo>
                        <a:pt x="-687" y="235734"/>
                        <a:pt x="4233" y="210334"/>
                        <a:pt x="0" y="197634"/>
                      </a:cubicBezTo>
                      <a:cubicBezTo>
                        <a:pt x="4233" y="134134"/>
                        <a:pt x="-7425" y="67509"/>
                        <a:pt x="12700" y="7134"/>
                      </a:cubicBezTo>
                      <a:cubicBezTo>
                        <a:pt x="24822" y="-29233"/>
                        <a:pt x="20921" y="83362"/>
                        <a:pt x="25400" y="121434"/>
                      </a:cubicBezTo>
                      <a:cubicBezTo>
                        <a:pt x="29388" y="155330"/>
                        <a:pt x="33867" y="189167"/>
                        <a:pt x="38100" y="223034"/>
                      </a:cubicBezTo>
                      <a:cubicBezTo>
                        <a:pt x="21293" y="290262"/>
                        <a:pt x="25400" y="256380"/>
                        <a:pt x="25400" y="324634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45" name="Freeform 44"/>
                <p:cNvSpPr/>
                <p:nvPr/>
              </p:nvSpPr>
              <p:spPr>
                <a:xfrm>
                  <a:off x="7721600" y="3810000"/>
                  <a:ext cx="280007" cy="254314"/>
                </a:xfrm>
                <a:custGeom>
                  <a:avLst/>
                  <a:gdLst>
                    <a:gd name="connsiteX0" fmla="*/ 0 w 280007"/>
                    <a:gd name="connsiteY0" fmla="*/ 215900 h 254314"/>
                    <a:gd name="connsiteX1" fmla="*/ 127000 w 280007"/>
                    <a:gd name="connsiteY1" fmla="*/ 241300 h 254314"/>
                    <a:gd name="connsiteX2" fmla="*/ 228600 w 280007"/>
                    <a:gd name="connsiteY2" fmla="*/ 215900 h 254314"/>
                    <a:gd name="connsiteX3" fmla="*/ 279400 w 280007"/>
                    <a:gd name="connsiteY3" fmla="*/ 139700 h 254314"/>
                    <a:gd name="connsiteX4" fmla="*/ 254000 w 280007"/>
                    <a:gd name="connsiteY4" fmla="*/ 38100 h 254314"/>
                    <a:gd name="connsiteX5" fmla="*/ 177800 w 280007"/>
                    <a:gd name="connsiteY5" fmla="*/ 0 h 254314"/>
                    <a:gd name="connsiteX6" fmla="*/ 114300 w 280007"/>
                    <a:gd name="connsiteY6" fmla="*/ 12700 h 254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0007" h="254314">
                      <a:moveTo>
                        <a:pt x="0" y="215900"/>
                      </a:moveTo>
                      <a:cubicBezTo>
                        <a:pt x="78295" y="262877"/>
                        <a:pt x="42543" y="260790"/>
                        <a:pt x="127000" y="241300"/>
                      </a:cubicBezTo>
                      <a:cubicBezTo>
                        <a:pt x="161015" y="233450"/>
                        <a:pt x="228600" y="215900"/>
                        <a:pt x="228600" y="215900"/>
                      </a:cubicBezTo>
                      <a:cubicBezTo>
                        <a:pt x="245533" y="190500"/>
                        <a:pt x="285387" y="169634"/>
                        <a:pt x="279400" y="139700"/>
                      </a:cubicBezTo>
                      <a:cubicBezTo>
                        <a:pt x="278768" y="136538"/>
                        <a:pt x="264414" y="51117"/>
                        <a:pt x="254000" y="38100"/>
                      </a:cubicBezTo>
                      <a:cubicBezTo>
                        <a:pt x="236095" y="15719"/>
                        <a:pt x="202899" y="8366"/>
                        <a:pt x="177800" y="0"/>
                      </a:cubicBezTo>
                      <a:lnTo>
                        <a:pt x="114300" y="1270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46" name="Freeform 45"/>
                <p:cNvSpPr/>
                <p:nvPr/>
              </p:nvSpPr>
              <p:spPr>
                <a:xfrm>
                  <a:off x="7835897" y="3759185"/>
                  <a:ext cx="107015" cy="152415"/>
                </a:xfrm>
                <a:custGeom>
                  <a:avLst/>
                  <a:gdLst>
                    <a:gd name="connsiteX0" fmla="*/ 38103 w 107015"/>
                    <a:gd name="connsiteY0" fmla="*/ 152415 h 152415"/>
                    <a:gd name="connsiteX1" fmla="*/ 25403 w 107015"/>
                    <a:gd name="connsiteY1" fmla="*/ 50815 h 152415"/>
                    <a:gd name="connsiteX2" fmla="*/ 88903 w 107015"/>
                    <a:gd name="connsiteY2" fmla="*/ 15 h 15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7015" h="152415">
                      <a:moveTo>
                        <a:pt x="38103" y="152415"/>
                      </a:moveTo>
                      <a:cubicBezTo>
                        <a:pt x="7696" y="101737"/>
                        <a:pt x="-23302" y="93432"/>
                        <a:pt x="25403" y="50815"/>
                      </a:cubicBezTo>
                      <a:cubicBezTo>
                        <a:pt x="86144" y="-2333"/>
                        <a:pt x="134762" y="15"/>
                        <a:pt x="88903" y="15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sp>
            <p:nvSpPr>
              <p:cNvPr id="41" name="Freeform 40"/>
              <p:cNvSpPr/>
              <p:nvPr/>
            </p:nvSpPr>
            <p:spPr>
              <a:xfrm>
                <a:off x="3780001" y="3276600"/>
                <a:ext cx="477279" cy="51010"/>
              </a:xfrm>
              <a:custGeom>
                <a:avLst/>
                <a:gdLst>
                  <a:gd name="connsiteX0" fmla="*/ 4599 w 477279"/>
                  <a:gd name="connsiteY0" fmla="*/ 25400 h 51010"/>
                  <a:gd name="connsiteX1" fmla="*/ 271299 w 477279"/>
                  <a:gd name="connsiteY1" fmla="*/ 38100 h 51010"/>
                  <a:gd name="connsiteX2" fmla="*/ 385599 w 477279"/>
                  <a:gd name="connsiteY2" fmla="*/ 25400 h 51010"/>
                  <a:gd name="connsiteX3" fmla="*/ 436399 w 477279"/>
                  <a:gd name="connsiteY3" fmla="*/ 12700 h 51010"/>
                  <a:gd name="connsiteX4" fmla="*/ 474499 w 477279"/>
                  <a:gd name="connsiteY4" fmla="*/ 0 h 51010"/>
                  <a:gd name="connsiteX5" fmla="*/ 398299 w 477279"/>
                  <a:gd name="connsiteY5" fmla="*/ 12700 h 51010"/>
                  <a:gd name="connsiteX6" fmla="*/ 220499 w 477279"/>
                  <a:gd name="connsiteY6" fmla="*/ 25400 h 51010"/>
                  <a:gd name="connsiteX7" fmla="*/ 144299 w 477279"/>
                  <a:gd name="connsiteY7" fmla="*/ 38100 h 51010"/>
                  <a:gd name="connsiteX8" fmla="*/ 106199 w 477279"/>
                  <a:gd name="connsiteY8" fmla="*/ 50800 h 51010"/>
                  <a:gd name="connsiteX9" fmla="*/ 4599 w 477279"/>
                  <a:gd name="connsiteY9" fmla="*/ 25400 h 5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279" h="51010">
                    <a:moveTo>
                      <a:pt x="4599" y="25400"/>
                    </a:moveTo>
                    <a:cubicBezTo>
                      <a:pt x="32116" y="23283"/>
                      <a:pt x="182298" y="38100"/>
                      <a:pt x="271299" y="38100"/>
                    </a:cubicBezTo>
                    <a:cubicBezTo>
                      <a:pt x="309633" y="38100"/>
                      <a:pt x="347710" y="31229"/>
                      <a:pt x="385599" y="25400"/>
                    </a:cubicBezTo>
                    <a:cubicBezTo>
                      <a:pt x="402851" y="22746"/>
                      <a:pt x="419616" y="17495"/>
                      <a:pt x="436399" y="12700"/>
                    </a:cubicBezTo>
                    <a:cubicBezTo>
                      <a:pt x="449271" y="9022"/>
                      <a:pt x="487886" y="0"/>
                      <a:pt x="474499" y="0"/>
                    </a:cubicBezTo>
                    <a:cubicBezTo>
                      <a:pt x="448749" y="0"/>
                      <a:pt x="423922" y="10138"/>
                      <a:pt x="398299" y="12700"/>
                    </a:cubicBezTo>
                    <a:cubicBezTo>
                      <a:pt x="339176" y="18612"/>
                      <a:pt x="279766" y="21167"/>
                      <a:pt x="220499" y="25400"/>
                    </a:cubicBezTo>
                    <a:cubicBezTo>
                      <a:pt x="195099" y="29633"/>
                      <a:pt x="169436" y="32514"/>
                      <a:pt x="144299" y="38100"/>
                    </a:cubicBezTo>
                    <a:cubicBezTo>
                      <a:pt x="131231" y="41004"/>
                      <a:pt x="119504" y="49322"/>
                      <a:pt x="106199" y="50800"/>
                    </a:cubicBezTo>
                    <a:cubicBezTo>
                      <a:pt x="80954" y="53605"/>
                      <a:pt x="-22918" y="27517"/>
                      <a:pt x="4599" y="25400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38" name="Freeform 37"/>
            <p:cNvSpPr/>
            <p:nvPr/>
          </p:nvSpPr>
          <p:spPr>
            <a:xfrm>
              <a:off x="1027633" y="6108459"/>
              <a:ext cx="978967" cy="347090"/>
            </a:xfrm>
            <a:custGeom>
              <a:avLst/>
              <a:gdLst>
                <a:gd name="connsiteX0" fmla="*/ 978967 w 978967"/>
                <a:gd name="connsiteY0" fmla="*/ 12941 h 347090"/>
                <a:gd name="connsiteX1" fmla="*/ 915467 w 978967"/>
                <a:gd name="connsiteY1" fmla="*/ 241 h 347090"/>
                <a:gd name="connsiteX2" fmla="*/ 839267 w 978967"/>
                <a:gd name="connsiteY2" fmla="*/ 25641 h 347090"/>
                <a:gd name="connsiteX3" fmla="*/ 801167 w 978967"/>
                <a:gd name="connsiteY3" fmla="*/ 38341 h 347090"/>
                <a:gd name="connsiteX4" fmla="*/ 763067 w 978967"/>
                <a:gd name="connsiteY4" fmla="*/ 51041 h 347090"/>
                <a:gd name="connsiteX5" fmla="*/ 712267 w 978967"/>
                <a:gd name="connsiteY5" fmla="*/ 63741 h 347090"/>
                <a:gd name="connsiteX6" fmla="*/ 623367 w 978967"/>
                <a:gd name="connsiteY6" fmla="*/ 101841 h 347090"/>
                <a:gd name="connsiteX7" fmla="*/ 572567 w 978967"/>
                <a:gd name="connsiteY7" fmla="*/ 139941 h 347090"/>
                <a:gd name="connsiteX8" fmla="*/ 407467 w 978967"/>
                <a:gd name="connsiteY8" fmla="*/ 178041 h 347090"/>
                <a:gd name="connsiteX9" fmla="*/ 356667 w 978967"/>
                <a:gd name="connsiteY9" fmla="*/ 190741 h 347090"/>
                <a:gd name="connsiteX10" fmla="*/ 318567 w 978967"/>
                <a:gd name="connsiteY10" fmla="*/ 216141 h 347090"/>
                <a:gd name="connsiteX11" fmla="*/ 242367 w 978967"/>
                <a:gd name="connsiteY11" fmla="*/ 228841 h 347090"/>
                <a:gd name="connsiteX12" fmla="*/ 140767 w 978967"/>
                <a:gd name="connsiteY12" fmla="*/ 254241 h 347090"/>
                <a:gd name="connsiteX13" fmla="*/ 64567 w 978967"/>
                <a:gd name="connsiteY13" fmla="*/ 279641 h 347090"/>
                <a:gd name="connsiteX14" fmla="*/ 26467 w 978967"/>
                <a:gd name="connsiteY14" fmla="*/ 292341 h 347090"/>
                <a:gd name="connsiteX15" fmla="*/ 64567 w 978967"/>
                <a:gd name="connsiteY15" fmla="*/ 317741 h 347090"/>
                <a:gd name="connsiteX16" fmla="*/ 77267 w 978967"/>
                <a:gd name="connsiteY16" fmla="*/ 279641 h 347090"/>
                <a:gd name="connsiteX17" fmla="*/ 1067 w 978967"/>
                <a:gd name="connsiteY17" fmla="*/ 292341 h 347090"/>
                <a:gd name="connsiteX18" fmla="*/ 13767 w 978967"/>
                <a:gd name="connsiteY18" fmla="*/ 343141 h 347090"/>
                <a:gd name="connsiteX19" fmla="*/ 77267 w 978967"/>
                <a:gd name="connsiteY19" fmla="*/ 292341 h 347090"/>
                <a:gd name="connsiteX20" fmla="*/ 64567 w 978967"/>
                <a:gd name="connsiteY20" fmla="*/ 254241 h 347090"/>
                <a:gd name="connsiteX21" fmla="*/ 1067 w 978967"/>
                <a:gd name="connsiteY21" fmla="*/ 305041 h 347090"/>
                <a:gd name="connsiteX22" fmla="*/ 26467 w 978967"/>
                <a:gd name="connsiteY22" fmla="*/ 317741 h 34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78967" h="347090">
                  <a:moveTo>
                    <a:pt x="978967" y="12941"/>
                  </a:moveTo>
                  <a:cubicBezTo>
                    <a:pt x="957800" y="8708"/>
                    <a:pt x="936964" y="-1713"/>
                    <a:pt x="915467" y="241"/>
                  </a:cubicBezTo>
                  <a:cubicBezTo>
                    <a:pt x="888803" y="2665"/>
                    <a:pt x="864667" y="17174"/>
                    <a:pt x="839267" y="25641"/>
                  </a:cubicBezTo>
                  <a:lnTo>
                    <a:pt x="801167" y="38341"/>
                  </a:lnTo>
                  <a:cubicBezTo>
                    <a:pt x="788467" y="42574"/>
                    <a:pt x="776054" y="47794"/>
                    <a:pt x="763067" y="51041"/>
                  </a:cubicBezTo>
                  <a:cubicBezTo>
                    <a:pt x="746134" y="55274"/>
                    <a:pt x="729050" y="58946"/>
                    <a:pt x="712267" y="63741"/>
                  </a:cubicBezTo>
                  <a:cubicBezTo>
                    <a:pt x="680428" y="72838"/>
                    <a:pt x="651886" y="84016"/>
                    <a:pt x="623367" y="101841"/>
                  </a:cubicBezTo>
                  <a:cubicBezTo>
                    <a:pt x="605418" y="113059"/>
                    <a:pt x="591499" y="130475"/>
                    <a:pt x="572567" y="139941"/>
                  </a:cubicBezTo>
                  <a:cubicBezTo>
                    <a:pt x="510119" y="171165"/>
                    <a:pt x="475747" y="165627"/>
                    <a:pt x="407467" y="178041"/>
                  </a:cubicBezTo>
                  <a:cubicBezTo>
                    <a:pt x="390294" y="181163"/>
                    <a:pt x="373600" y="186508"/>
                    <a:pt x="356667" y="190741"/>
                  </a:cubicBezTo>
                  <a:cubicBezTo>
                    <a:pt x="343967" y="199208"/>
                    <a:pt x="333047" y="211314"/>
                    <a:pt x="318567" y="216141"/>
                  </a:cubicBezTo>
                  <a:cubicBezTo>
                    <a:pt x="294138" y="224284"/>
                    <a:pt x="267546" y="223446"/>
                    <a:pt x="242367" y="228841"/>
                  </a:cubicBezTo>
                  <a:cubicBezTo>
                    <a:pt x="208233" y="236155"/>
                    <a:pt x="174333" y="244651"/>
                    <a:pt x="140767" y="254241"/>
                  </a:cubicBezTo>
                  <a:cubicBezTo>
                    <a:pt x="115023" y="261596"/>
                    <a:pt x="89967" y="271174"/>
                    <a:pt x="64567" y="279641"/>
                  </a:cubicBezTo>
                  <a:lnTo>
                    <a:pt x="26467" y="292341"/>
                  </a:lnTo>
                  <a:cubicBezTo>
                    <a:pt x="39167" y="300808"/>
                    <a:pt x="49759" y="321443"/>
                    <a:pt x="64567" y="317741"/>
                  </a:cubicBezTo>
                  <a:cubicBezTo>
                    <a:pt x="77554" y="314494"/>
                    <a:pt x="89696" y="284613"/>
                    <a:pt x="77267" y="279641"/>
                  </a:cubicBezTo>
                  <a:cubicBezTo>
                    <a:pt x="53358" y="270078"/>
                    <a:pt x="26467" y="288108"/>
                    <a:pt x="1067" y="292341"/>
                  </a:cubicBezTo>
                  <a:cubicBezTo>
                    <a:pt x="5300" y="309274"/>
                    <a:pt x="-197" y="332668"/>
                    <a:pt x="13767" y="343141"/>
                  </a:cubicBezTo>
                  <a:cubicBezTo>
                    <a:pt x="41031" y="363589"/>
                    <a:pt x="73306" y="298282"/>
                    <a:pt x="77267" y="292341"/>
                  </a:cubicBezTo>
                  <a:cubicBezTo>
                    <a:pt x="73034" y="279641"/>
                    <a:pt x="76996" y="259213"/>
                    <a:pt x="64567" y="254241"/>
                  </a:cubicBezTo>
                  <a:cubicBezTo>
                    <a:pt x="35454" y="242596"/>
                    <a:pt x="-7307" y="271544"/>
                    <a:pt x="1067" y="305041"/>
                  </a:cubicBezTo>
                  <a:cubicBezTo>
                    <a:pt x="3363" y="314224"/>
                    <a:pt x="18000" y="313508"/>
                    <a:pt x="26467" y="31774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240600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Použiteľnosť výpočtu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smtClean="0"/>
              <a:t>Pozoroval som</a:t>
            </a:r>
          </a:p>
          <a:p>
            <a:pPr lvl="1"/>
            <a:r>
              <a:rPr lang="sk-SK" dirty="0" smtClean="0"/>
              <a:t>Má byť stabilná, ok</a:t>
            </a:r>
          </a:p>
          <a:p>
            <a:r>
              <a:rPr lang="sk-SK" dirty="0" smtClean="0"/>
              <a:t>Pozoroval som</a:t>
            </a:r>
          </a:p>
          <a:p>
            <a:pPr lvl="1"/>
            <a:r>
              <a:rPr lang="sk-SK" dirty="0" smtClean="0"/>
              <a:t>Má byť nestabilná?</a:t>
            </a:r>
            <a:endParaRPr lang="sk-SK" dirty="0"/>
          </a:p>
          <a:p>
            <a:r>
              <a:rPr lang="sk-SK" dirty="0" smtClean="0"/>
              <a:t>Nepozoroval som</a:t>
            </a:r>
          </a:p>
          <a:p>
            <a:pPr lvl="1"/>
            <a:r>
              <a:rPr lang="sk-SK" dirty="0" smtClean="0"/>
              <a:t>Má byť stabilná..</a:t>
            </a:r>
          </a:p>
          <a:p>
            <a:endParaRPr lang="sk-SK" dirty="0" smtClean="0"/>
          </a:p>
          <a:p>
            <a:r>
              <a:rPr lang="sk-SK" dirty="0" smtClean="0"/>
              <a:t>Je výpočet nevhodný (pohyb v kolmom smere),</a:t>
            </a:r>
            <a:br>
              <a:rPr lang="sk-SK" dirty="0" smtClean="0"/>
            </a:br>
            <a:r>
              <a:rPr lang="sk-SK" dirty="0" smtClean="0"/>
              <a:t>alebo sme boli netrpezliví pri experimentoch (stabilizácia/destabilizácia trvá dlho)?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443863" y="1501057"/>
            <a:ext cx="1421129" cy="914400"/>
            <a:chOff x="7721600" y="3759185"/>
            <a:chExt cx="1143851" cy="1066815"/>
          </a:xfrm>
        </p:grpSpPr>
        <p:sp>
          <p:nvSpPr>
            <p:cNvPr id="5" name="Freeform 4"/>
            <p:cNvSpPr/>
            <p:nvPr/>
          </p:nvSpPr>
          <p:spPr>
            <a:xfrm>
              <a:off x="7886700" y="4178300"/>
              <a:ext cx="978751" cy="647700"/>
            </a:xfrm>
            <a:custGeom>
              <a:avLst/>
              <a:gdLst>
                <a:gd name="connsiteX0" fmla="*/ 0 w 978751"/>
                <a:gd name="connsiteY0" fmla="*/ 38100 h 647700"/>
                <a:gd name="connsiteX1" fmla="*/ 76200 w 978751"/>
                <a:gd name="connsiteY1" fmla="*/ 25400 h 647700"/>
                <a:gd name="connsiteX2" fmla="*/ 190500 w 978751"/>
                <a:gd name="connsiteY2" fmla="*/ 12700 h 647700"/>
                <a:gd name="connsiteX3" fmla="*/ 279400 w 978751"/>
                <a:gd name="connsiteY3" fmla="*/ 0 h 647700"/>
                <a:gd name="connsiteX4" fmla="*/ 482600 w 978751"/>
                <a:gd name="connsiteY4" fmla="*/ 12700 h 647700"/>
                <a:gd name="connsiteX5" fmla="*/ 508000 w 978751"/>
                <a:gd name="connsiteY5" fmla="*/ 63500 h 647700"/>
                <a:gd name="connsiteX6" fmla="*/ 558800 w 978751"/>
                <a:gd name="connsiteY6" fmla="*/ 101600 h 647700"/>
                <a:gd name="connsiteX7" fmla="*/ 609600 w 978751"/>
                <a:gd name="connsiteY7" fmla="*/ 177800 h 647700"/>
                <a:gd name="connsiteX8" fmla="*/ 723900 w 978751"/>
                <a:gd name="connsiteY8" fmla="*/ 342900 h 647700"/>
                <a:gd name="connsiteX9" fmla="*/ 812800 w 978751"/>
                <a:gd name="connsiteY9" fmla="*/ 431800 h 647700"/>
                <a:gd name="connsiteX10" fmla="*/ 901700 w 978751"/>
                <a:gd name="connsiteY10" fmla="*/ 546100 h 647700"/>
                <a:gd name="connsiteX11" fmla="*/ 914400 w 978751"/>
                <a:gd name="connsiteY11" fmla="*/ 584200 h 647700"/>
                <a:gd name="connsiteX12" fmla="*/ 876300 w 978751"/>
                <a:gd name="connsiteY12" fmla="*/ 571500 h 647700"/>
                <a:gd name="connsiteX13" fmla="*/ 927100 w 978751"/>
                <a:gd name="connsiteY13" fmla="*/ 647700 h 647700"/>
                <a:gd name="connsiteX14" fmla="*/ 965200 w 978751"/>
                <a:gd name="connsiteY14" fmla="*/ 622300 h 647700"/>
                <a:gd name="connsiteX15" fmla="*/ 977900 w 978751"/>
                <a:gd name="connsiteY15" fmla="*/ 584200 h 647700"/>
                <a:gd name="connsiteX16" fmla="*/ 901700 w 978751"/>
                <a:gd name="connsiteY16" fmla="*/ 520700 h 647700"/>
                <a:gd name="connsiteX17" fmla="*/ 927100 w 978751"/>
                <a:gd name="connsiteY17" fmla="*/ 596900 h 647700"/>
                <a:gd name="connsiteX18" fmla="*/ 901700 w 978751"/>
                <a:gd name="connsiteY18" fmla="*/ 622300 h 647700"/>
                <a:gd name="connsiteX19" fmla="*/ 952500 w 978751"/>
                <a:gd name="connsiteY19" fmla="*/ 5969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78751" h="647700">
                  <a:moveTo>
                    <a:pt x="0" y="38100"/>
                  </a:moveTo>
                  <a:cubicBezTo>
                    <a:pt x="25400" y="33867"/>
                    <a:pt x="50676" y="28803"/>
                    <a:pt x="76200" y="25400"/>
                  </a:cubicBezTo>
                  <a:cubicBezTo>
                    <a:pt x="114198" y="20334"/>
                    <a:pt x="152462" y="17455"/>
                    <a:pt x="190500" y="12700"/>
                  </a:cubicBezTo>
                  <a:cubicBezTo>
                    <a:pt x="220203" y="8987"/>
                    <a:pt x="249767" y="4233"/>
                    <a:pt x="279400" y="0"/>
                  </a:cubicBezTo>
                  <a:cubicBezTo>
                    <a:pt x="347133" y="4233"/>
                    <a:pt x="417210" y="-5464"/>
                    <a:pt x="482600" y="12700"/>
                  </a:cubicBezTo>
                  <a:cubicBezTo>
                    <a:pt x="500841" y="17767"/>
                    <a:pt x="495679" y="49126"/>
                    <a:pt x="508000" y="63500"/>
                  </a:cubicBezTo>
                  <a:cubicBezTo>
                    <a:pt x="521775" y="79571"/>
                    <a:pt x="544738" y="85780"/>
                    <a:pt x="558800" y="101600"/>
                  </a:cubicBezTo>
                  <a:cubicBezTo>
                    <a:pt x="579081" y="124416"/>
                    <a:pt x="593894" y="151623"/>
                    <a:pt x="609600" y="177800"/>
                  </a:cubicBezTo>
                  <a:cubicBezTo>
                    <a:pt x="642946" y="233377"/>
                    <a:pt x="678395" y="297395"/>
                    <a:pt x="723900" y="342900"/>
                  </a:cubicBezTo>
                  <a:lnTo>
                    <a:pt x="812800" y="431800"/>
                  </a:lnTo>
                  <a:cubicBezTo>
                    <a:pt x="845674" y="464674"/>
                    <a:pt x="886509" y="500528"/>
                    <a:pt x="901700" y="546100"/>
                  </a:cubicBezTo>
                  <a:cubicBezTo>
                    <a:pt x="905933" y="558800"/>
                    <a:pt x="923866" y="574734"/>
                    <a:pt x="914400" y="584200"/>
                  </a:cubicBezTo>
                  <a:cubicBezTo>
                    <a:pt x="904934" y="593666"/>
                    <a:pt x="889000" y="575733"/>
                    <a:pt x="876300" y="571500"/>
                  </a:cubicBezTo>
                  <a:cubicBezTo>
                    <a:pt x="882672" y="596990"/>
                    <a:pt x="883247" y="647700"/>
                    <a:pt x="927100" y="647700"/>
                  </a:cubicBezTo>
                  <a:cubicBezTo>
                    <a:pt x="942364" y="647700"/>
                    <a:pt x="952500" y="630767"/>
                    <a:pt x="965200" y="622300"/>
                  </a:cubicBezTo>
                  <a:cubicBezTo>
                    <a:pt x="969433" y="609600"/>
                    <a:pt x="982133" y="596900"/>
                    <a:pt x="977900" y="584200"/>
                  </a:cubicBezTo>
                  <a:cubicBezTo>
                    <a:pt x="970915" y="563246"/>
                    <a:pt x="919129" y="532319"/>
                    <a:pt x="901700" y="520700"/>
                  </a:cubicBezTo>
                  <a:lnTo>
                    <a:pt x="927100" y="596900"/>
                  </a:lnTo>
                  <a:cubicBezTo>
                    <a:pt x="944033" y="647700"/>
                    <a:pt x="952500" y="639233"/>
                    <a:pt x="901700" y="622300"/>
                  </a:cubicBezTo>
                  <a:cubicBezTo>
                    <a:pt x="943322" y="594552"/>
                    <a:pt x="924536" y="596900"/>
                    <a:pt x="952500" y="5969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" name="Freeform 5"/>
            <p:cNvSpPr/>
            <p:nvPr/>
          </p:nvSpPr>
          <p:spPr>
            <a:xfrm>
              <a:off x="7874000" y="4140200"/>
              <a:ext cx="38100" cy="324634"/>
            </a:xfrm>
            <a:custGeom>
              <a:avLst/>
              <a:gdLst>
                <a:gd name="connsiteX0" fmla="*/ 12700 w 38100"/>
                <a:gd name="connsiteY0" fmla="*/ 134134 h 324634"/>
                <a:gd name="connsiteX1" fmla="*/ 25400 w 38100"/>
                <a:gd name="connsiteY1" fmla="*/ 197634 h 324634"/>
                <a:gd name="connsiteX2" fmla="*/ 12700 w 38100"/>
                <a:gd name="connsiteY2" fmla="*/ 235734 h 324634"/>
                <a:gd name="connsiteX3" fmla="*/ 0 w 38100"/>
                <a:gd name="connsiteY3" fmla="*/ 197634 h 324634"/>
                <a:gd name="connsiteX4" fmla="*/ 12700 w 38100"/>
                <a:gd name="connsiteY4" fmla="*/ 7134 h 324634"/>
                <a:gd name="connsiteX5" fmla="*/ 25400 w 38100"/>
                <a:gd name="connsiteY5" fmla="*/ 121434 h 324634"/>
                <a:gd name="connsiteX6" fmla="*/ 38100 w 38100"/>
                <a:gd name="connsiteY6" fmla="*/ 223034 h 324634"/>
                <a:gd name="connsiteX7" fmla="*/ 25400 w 38100"/>
                <a:gd name="connsiteY7" fmla="*/ 324634 h 32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324634">
                  <a:moveTo>
                    <a:pt x="12700" y="134134"/>
                  </a:moveTo>
                  <a:cubicBezTo>
                    <a:pt x="16933" y="155301"/>
                    <a:pt x="25400" y="176048"/>
                    <a:pt x="25400" y="197634"/>
                  </a:cubicBezTo>
                  <a:cubicBezTo>
                    <a:pt x="25400" y="211021"/>
                    <a:pt x="26087" y="235734"/>
                    <a:pt x="12700" y="235734"/>
                  </a:cubicBezTo>
                  <a:cubicBezTo>
                    <a:pt x="-687" y="235734"/>
                    <a:pt x="4233" y="210334"/>
                    <a:pt x="0" y="197634"/>
                  </a:cubicBezTo>
                  <a:cubicBezTo>
                    <a:pt x="4233" y="134134"/>
                    <a:pt x="-7425" y="67509"/>
                    <a:pt x="12700" y="7134"/>
                  </a:cubicBezTo>
                  <a:cubicBezTo>
                    <a:pt x="24822" y="-29233"/>
                    <a:pt x="20921" y="83362"/>
                    <a:pt x="25400" y="121434"/>
                  </a:cubicBezTo>
                  <a:cubicBezTo>
                    <a:pt x="29388" y="155330"/>
                    <a:pt x="33867" y="189167"/>
                    <a:pt x="38100" y="223034"/>
                  </a:cubicBezTo>
                  <a:cubicBezTo>
                    <a:pt x="21293" y="290262"/>
                    <a:pt x="25400" y="256380"/>
                    <a:pt x="25400" y="32463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" name="Freeform 6"/>
            <p:cNvSpPr/>
            <p:nvPr/>
          </p:nvSpPr>
          <p:spPr>
            <a:xfrm>
              <a:off x="7721600" y="3810000"/>
              <a:ext cx="280007" cy="254314"/>
            </a:xfrm>
            <a:custGeom>
              <a:avLst/>
              <a:gdLst>
                <a:gd name="connsiteX0" fmla="*/ 0 w 280007"/>
                <a:gd name="connsiteY0" fmla="*/ 215900 h 254314"/>
                <a:gd name="connsiteX1" fmla="*/ 127000 w 280007"/>
                <a:gd name="connsiteY1" fmla="*/ 241300 h 254314"/>
                <a:gd name="connsiteX2" fmla="*/ 228600 w 280007"/>
                <a:gd name="connsiteY2" fmla="*/ 215900 h 254314"/>
                <a:gd name="connsiteX3" fmla="*/ 279400 w 280007"/>
                <a:gd name="connsiteY3" fmla="*/ 139700 h 254314"/>
                <a:gd name="connsiteX4" fmla="*/ 254000 w 280007"/>
                <a:gd name="connsiteY4" fmla="*/ 38100 h 254314"/>
                <a:gd name="connsiteX5" fmla="*/ 177800 w 280007"/>
                <a:gd name="connsiteY5" fmla="*/ 0 h 254314"/>
                <a:gd name="connsiteX6" fmla="*/ 114300 w 280007"/>
                <a:gd name="connsiteY6" fmla="*/ 12700 h 25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007" h="254314">
                  <a:moveTo>
                    <a:pt x="0" y="215900"/>
                  </a:moveTo>
                  <a:cubicBezTo>
                    <a:pt x="78295" y="262877"/>
                    <a:pt x="42543" y="260790"/>
                    <a:pt x="127000" y="241300"/>
                  </a:cubicBezTo>
                  <a:cubicBezTo>
                    <a:pt x="161015" y="233450"/>
                    <a:pt x="228600" y="215900"/>
                    <a:pt x="228600" y="215900"/>
                  </a:cubicBezTo>
                  <a:cubicBezTo>
                    <a:pt x="245533" y="190500"/>
                    <a:pt x="285387" y="169634"/>
                    <a:pt x="279400" y="139700"/>
                  </a:cubicBezTo>
                  <a:cubicBezTo>
                    <a:pt x="278768" y="136538"/>
                    <a:pt x="264414" y="51117"/>
                    <a:pt x="254000" y="38100"/>
                  </a:cubicBezTo>
                  <a:cubicBezTo>
                    <a:pt x="236095" y="15719"/>
                    <a:pt x="202899" y="8366"/>
                    <a:pt x="177800" y="0"/>
                  </a:cubicBezTo>
                  <a:lnTo>
                    <a:pt x="114300" y="127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Freeform 7"/>
            <p:cNvSpPr/>
            <p:nvPr/>
          </p:nvSpPr>
          <p:spPr>
            <a:xfrm>
              <a:off x="7835897" y="3759185"/>
              <a:ext cx="107015" cy="152415"/>
            </a:xfrm>
            <a:custGeom>
              <a:avLst/>
              <a:gdLst>
                <a:gd name="connsiteX0" fmla="*/ 38103 w 107015"/>
                <a:gd name="connsiteY0" fmla="*/ 152415 h 152415"/>
                <a:gd name="connsiteX1" fmla="*/ 25403 w 107015"/>
                <a:gd name="connsiteY1" fmla="*/ 50815 h 152415"/>
                <a:gd name="connsiteX2" fmla="*/ 88903 w 107015"/>
                <a:gd name="connsiteY2" fmla="*/ 15 h 15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015" h="152415">
                  <a:moveTo>
                    <a:pt x="38103" y="152415"/>
                  </a:moveTo>
                  <a:cubicBezTo>
                    <a:pt x="7696" y="101737"/>
                    <a:pt x="-23302" y="93432"/>
                    <a:pt x="25403" y="50815"/>
                  </a:cubicBezTo>
                  <a:cubicBezTo>
                    <a:pt x="86144" y="-2333"/>
                    <a:pt x="134762" y="15"/>
                    <a:pt x="88903" y="1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1234" y="2486432"/>
            <a:ext cx="734288" cy="959150"/>
            <a:chOff x="3581401" y="2884485"/>
            <a:chExt cx="734288" cy="959150"/>
          </a:xfrm>
        </p:grpSpPr>
        <p:grpSp>
          <p:nvGrpSpPr>
            <p:cNvPr id="10" name="Group 9"/>
            <p:cNvGrpSpPr/>
            <p:nvPr/>
          </p:nvGrpSpPr>
          <p:grpSpPr>
            <a:xfrm>
              <a:off x="3581401" y="2884485"/>
              <a:ext cx="734288" cy="959150"/>
              <a:chOff x="7633551" y="4591849"/>
              <a:chExt cx="646849" cy="1137122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7633551" y="4591849"/>
                <a:ext cx="280007" cy="705649"/>
                <a:chOff x="7721600" y="3759185"/>
                <a:chExt cx="280007" cy="705649"/>
              </a:xfrm>
            </p:grpSpPr>
            <p:sp>
              <p:nvSpPr>
                <p:cNvPr id="14" name="Freeform 13"/>
                <p:cNvSpPr/>
                <p:nvPr/>
              </p:nvSpPr>
              <p:spPr>
                <a:xfrm>
                  <a:off x="7874000" y="4140200"/>
                  <a:ext cx="38100" cy="324634"/>
                </a:xfrm>
                <a:custGeom>
                  <a:avLst/>
                  <a:gdLst>
                    <a:gd name="connsiteX0" fmla="*/ 12700 w 38100"/>
                    <a:gd name="connsiteY0" fmla="*/ 134134 h 324634"/>
                    <a:gd name="connsiteX1" fmla="*/ 25400 w 38100"/>
                    <a:gd name="connsiteY1" fmla="*/ 197634 h 324634"/>
                    <a:gd name="connsiteX2" fmla="*/ 12700 w 38100"/>
                    <a:gd name="connsiteY2" fmla="*/ 235734 h 324634"/>
                    <a:gd name="connsiteX3" fmla="*/ 0 w 38100"/>
                    <a:gd name="connsiteY3" fmla="*/ 197634 h 324634"/>
                    <a:gd name="connsiteX4" fmla="*/ 12700 w 38100"/>
                    <a:gd name="connsiteY4" fmla="*/ 7134 h 324634"/>
                    <a:gd name="connsiteX5" fmla="*/ 25400 w 38100"/>
                    <a:gd name="connsiteY5" fmla="*/ 121434 h 324634"/>
                    <a:gd name="connsiteX6" fmla="*/ 38100 w 38100"/>
                    <a:gd name="connsiteY6" fmla="*/ 223034 h 324634"/>
                    <a:gd name="connsiteX7" fmla="*/ 25400 w 38100"/>
                    <a:gd name="connsiteY7" fmla="*/ 324634 h 324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100" h="324634">
                      <a:moveTo>
                        <a:pt x="12700" y="134134"/>
                      </a:moveTo>
                      <a:cubicBezTo>
                        <a:pt x="16933" y="155301"/>
                        <a:pt x="25400" y="176048"/>
                        <a:pt x="25400" y="197634"/>
                      </a:cubicBezTo>
                      <a:cubicBezTo>
                        <a:pt x="25400" y="211021"/>
                        <a:pt x="26087" y="235734"/>
                        <a:pt x="12700" y="235734"/>
                      </a:cubicBezTo>
                      <a:cubicBezTo>
                        <a:pt x="-687" y="235734"/>
                        <a:pt x="4233" y="210334"/>
                        <a:pt x="0" y="197634"/>
                      </a:cubicBezTo>
                      <a:cubicBezTo>
                        <a:pt x="4233" y="134134"/>
                        <a:pt x="-7425" y="67509"/>
                        <a:pt x="12700" y="7134"/>
                      </a:cubicBezTo>
                      <a:cubicBezTo>
                        <a:pt x="24822" y="-29233"/>
                        <a:pt x="20921" y="83362"/>
                        <a:pt x="25400" y="121434"/>
                      </a:cubicBezTo>
                      <a:cubicBezTo>
                        <a:pt x="29388" y="155330"/>
                        <a:pt x="33867" y="189167"/>
                        <a:pt x="38100" y="223034"/>
                      </a:cubicBezTo>
                      <a:cubicBezTo>
                        <a:pt x="21293" y="290262"/>
                        <a:pt x="25400" y="256380"/>
                        <a:pt x="25400" y="324634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15" name="Freeform 14"/>
                <p:cNvSpPr/>
                <p:nvPr/>
              </p:nvSpPr>
              <p:spPr>
                <a:xfrm>
                  <a:off x="7721600" y="3810000"/>
                  <a:ext cx="280007" cy="254314"/>
                </a:xfrm>
                <a:custGeom>
                  <a:avLst/>
                  <a:gdLst>
                    <a:gd name="connsiteX0" fmla="*/ 0 w 280007"/>
                    <a:gd name="connsiteY0" fmla="*/ 215900 h 254314"/>
                    <a:gd name="connsiteX1" fmla="*/ 127000 w 280007"/>
                    <a:gd name="connsiteY1" fmla="*/ 241300 h 254314"/>
                    <a:gd name="connsiteX2" fmla="*/ 228600 w 280007"/>
                    <a:gd name="connsiteY2" fmla="*/ 215900 h 254314"/>
                    <a:gd name="connsiteX3" fmla="*/ 279400 w 280007"/>
                    <a:gd name="connsiteY3" fmla="*/ 139700 h 254314"/>
                    <a:gd name="connsiteX4" fmla="*/ 254000 w 280007"/>
                    <a:gd name="connsiteY4" fmla="*/ 38100 h 254314"/>
                    <a:gd name="connsiteX5" fmla="*/ 177800 w 280007"/>
                    <a:gd name="connsiteY5" fmla="*/ 0 h 254314"/>
                    <a:gd name="connsiteX6" fmla="*/ 114300 w 280007"/>
                    <a:gd name="connsiteY6" fmla="*/ 12700 h 254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0007" h="254314">
                      <a:moveTo>
                        <a:pt x="0" y="215900"/>
                      </a:moveTo>
                      <a:cubicBezTo>
                        <a:pt x="78295" y="262877"/>
                        <a:pt x="42543" y="260790"/>
                        <a:pt x="127000" y="241300"/>
                      </a:cubicBezTo>
                      <a:cubicBezTo>
                        <a:pt x="161015" y="233450"/>
                        <a:pt x="228600" y="215900"/>
                        <a:pt x="228600" y="215900"/>
                      </a:cubicBezTo>
                      <a:cubicBezTo>
                        <a:pt x="245533" y="190500"/>
                        <a:pt x="285387" y="169634"/>
                        <a:pt x="279400" y="139700"/>
                      </a:cubicBezTo>
                      <a:cubicBezTo>
                        <a:pt x="278768" y="136538"/>
                        <a:pt x="264414" y="51117"/>
                        <a:pt x="254000" y="38100"/>
                      </a:cubicBezTo>
                      <a:cubicBezTo>
                        <a:pt x="236095" y="15719"/>
                        <a:pt x="202899" y="8366"/>
                        <a:pt x="177800" y="0"/>
                      </a:cubicBezTo>
                      <a:lnTo>
                        <a:pt x="114300" y="1270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>
                  <a:off x="7835897" y="3759185"/>
                  <a:ext cx="107015" cy="152415"/>
                </a:xfrm>
                <a:custGeom>
                  <a:avLst/>
                  <a:gdLst>
                    <a:gd name="connsiteX0" fmla="*/ 38103 w 107015"/>
                    <a:gd name="connsiteY0" fmla="*/ 152415 h 152415"/>
                    <a:gd name="connsiteX1" fmla="*/ 25403 w 107015"/>
                    <a:gd name="connsiteY1" fmla="*/ 50815 h 152415"/>
                    <a:gd name="connsiteX2" fmla="*/ 88903 w 107015"/>
                    <a:gd name="connsiteY2" fmla="*/ 15 h 15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7015" h="152415">
                      <a:moveTo>
                        <a:pt x="38103" y="152415"/>
                      </a:moveTo>
                      <a:cubicBezTo>
                        <a:pt x="7696" y="101737"/>
                        <a:pt x="-23302" y="93432"/>
                        <a:pt x="25403" y="50815"/>
                      </a:cubicBezTo>
                      <a:cubicBezTo>
                        <a:pt x="86144" y="-2333"/>
                        <a:pt x="134762" y="15"/>
                        <a:pt x="88903" y="15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sp>
            <p:nvSpPr>
              <p:cNvPr id="13" name="Freeform 12"/>
              <p:cNvSpPr/>
              <p:nvPr/>
            </p:nvSpPr>
            <p:spPr>
              <a:xfrm>
                <a:off x="7720665" y="5029200"/>
                <a:ext cx="559735" cy="699771"/>
              </a:xfrm>
              <a:custGeom>
                <a:avLst/>
                <a:gdLst>
                  <a:gd name="connsiteX0" fmla="*/ 559735 w 559735"/>
                  <a:gd name="connsiteY0" fmla="*/ 0 h 699771"/>
                  <a:gd name="connsiteX1" fmla="*/ 508935 w 559735"/>
                  <a:gd name="connsiteY1" fmla="*/ 63500 h 699771"/>
                  <a:gd name="connsiteX2" fmla="*/ 458135 w 559735"/>
                  <a:gd name="connsiteY2" fmla="*/ 177800 h 699771"/>
                  <a:gd name="connsiteX3" fmla="*/ 407335 w 559735"/>
                  <a:gd name="connsiteY3" fmla="*/ 215900 h 699771"/>
                  <a:gd name="connsiteX4" fmla="*/ 331135 w 559735"/>
                  <a:gd name="connsiteY4" fmla="*/ 342900 h 699771"/>
                  <a:gd name="connsiteX5" fmla="*/ 305735 w 559735"/>
                  <a:gd name="connsiteY5" fmla="*/ 381000 h 699771"/>
                  <a:gd name="connsiteX6" fmla="*/ 242235 w 559735"/>
                  <a:gd name="connsiteY6" fmla="*/ 457200 h 699771"/>
                  <a:gd name="connsiteX7" fmla="*/ 166035 w 559735"/>
                  <a:gd name="connsiteY7" fmla="*/ 533400 h 699771"/>
                  <a:gd name="connsiteX8" fmla="*/ 127935 w 559735"/>
                  <a:gd name="connsiteY8" fmla="*/ 571500 h 699771"/>
                  <a:gd name="connsiteX9" fmla="*/ 89835 w 559735"/>
                  <a:gd name="connsiteY9" fmla="*/ 609600 h 699771"/>
                  <a:gd name="connsiteX10" fmla="*/ 51735 w 559735"/>
                  <a:gd name="connsiteY10" fmla="*/ 609600 h 699771"/>
                  <a:gd name="connsiteX11" fmla="*/ 935 w 559735"/>
                  <a:gd name="connsiteY11" fmla="*/ 622300 h 699771"/>
                  <a:gd name="connsiteX12" fmla="*/ 39035 w 559735"/>
                  <a:gd name="connsiteY12" fmla="*/ 698500 h 699771"/>
                  <a:gd name="connsiteX13" fmla="*/ 89835 w 559735"/>
                  <a:gd name="connsiteY13" fmla="*/ 685800 h 699771"/>
                  <a:gd name="connsiteX14" fmla="*/ 115235 w 559735"/>
                  <a:gd name="connsiteY14" fmla="*/ 647700 h 699771"/>
                  <a:gd name="connsiteX15" fmla="*/ 77135 w 559735"/>
                  <a:gd name="connsiteY15" fmla="*/ 635000 h 699771"/>
                  <a:gd name="connsiteX16" fmla="*/ 39035 w 559735"/>
                  <a:gd name="connsiteY16" fmla="*/ 609600 h 699771"/>
                  <a:gd name="connsiteX17" fmla="*/ 935 w 559735"/>
                  <a:gd name="connsiteY17" fmla="*/ 622300 h 699771"/>
                  <a:gd name="connsiteX18" fmla="*/ 64435 w 559735"/>
                  <a:gd name="connsiteY18" fmla="*/ 673100 h 699771"/>
                  <a:gd name="connsiteX19" fmla="*/ 89835 w 559735"/>
                  <a:gd name="connsiteY19" fmla="*/ 635000 h 699771"/>
                  <a:gd name="connsiteX20" fmla="*/ 13635 w 559735"/>
                  <a:gd name="connsiteY20" fmla="*/ 647700 h 699771"/>
                  <a:gd name="connsiteX21" fmla="*/ 51735 w 559735"/>
                  <a:gd name="connsiteY21" fmla="*/ 660400 h 699771"/>
                  <a:gd name="connsiteX22" fmla="*/ 64435 w 559735"/>
                  <a:gd name="connsiteY22" fmla="*/ 635000 h 69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59735" h="699771">
                    <a:moveTo>
                      <a:pt x="559735" y="0"/>
                    </a:moveTo>
                    <a:cubicBezTo>
                      <a:pt x="542802" y="21167"/>
                      <a:pt x="522384" y="39965"/>
                      <a:pt x="508935" y="63500"/>
                    </a:cubicBezTo>
                    <a:cubicBezTo>
                      <a:pt x="488249" y="99700"/>
                      <a:pt x="481262" y="143109"/>
                      <a:pt x="458135" y="177800"/>
                    </a:cubicBezTo>
                    <a:cubicBezTo>
                      <a:pt x="446394" y="195412"/>
                      <a:pt x="424268" y="203200"/>
                      <a:pt x="407335" y="215900"/>
                    </a:cubicBezTo>
                    <a:cubicBezTo>
                      <a:pt x="381935" y="258233"/>
                      <a:pt x="358520" y="301823"/>
                      <a:pt x="331135" y="342900"/>
                    </a:cubicBezTo>
                    <a:cubicBezTo>
                      <a:pt x="322668" y="355600"/>
                      <a:pt x="315106" y="368952"/>
                      <a:pt x="305735" y="381000"/>
                    </a:cubicBezTo>
                    <a:cubicBezTo>
                      <a:pt x="285436" y="407099"/>
                      <a:pt x="264577" y="432827"/>
                      <a:pt x="242235" y="457200"/>
                    </a:cubicBezTo>
                    <a:cubicBezTo>
                      <a:pt x="217962" y="483679"/>
                      <a:pt x="191435" y="508000"/>
                      <a:pt x="166035" y="533400"/>
                    </a:cubicBezTo>
                    <a:lnTo>
                      <a:pt x="127935" y="571500"/>
                    </a:lnTo>
                    <a:lnTo>
                      <a:pt x="89835" y="609600"/>
                    </a:lnTo>
                    <a:cubicBezTo>
                      <a:pt x="62232" y="692410"/>
                      <a:pt x="96050" y="624372"/>
                      <a:pt x="51735" y="609600"/>
                    </a:cubicBezTo>
                    <a:cubicBezTo>
                      <a:pt x="35176" y="604080"/>
                      <a:pt x="17868" y="618067"/>
                      <a:pt x="935" y="622300"/>
                    </a:cubicBezTo>
                    <a:cubicBezTo>
                      <a:pt x="5866" y="637093"/>
                      <a:pt x="20571" y="692345"/>
                      <a:pt x="39035" y="698500"/>
                    </a:cubicBezTo>
                    <a:cubicBezTo>
                      <a:pt x="55594" y="704020"/>
                      <a:pt x="72902" y="690033"/>
                      <a:pt x="89835" y="685800"/>
                    </a:cubicBezTo>
                    <a:cubicBezTo>
                      <a:pt x="98302" y="673100"/>
                      <a:pt x="118937" y="662508"/>
                      <a:pt x="115235" y="647700"/>
                    </a:cubicBezTo>
                    <a:cubicBezTo>
                      <a:pt x="111988" y="634713"/>
                      <a:pt x="89109" y="640987"/>
                      <a:pt x="77135" y="635000"/>
                    </a:cubicBezTo>
                    <a:cubicBezTo>
                      <a:pt x="63483" y="628174"/>
                      <a:pt x="51735" y="618067"/>
                      <a:pt x="39035" y="609600"/>
                    </a:cubicBezTo>
                    <a:cubicBezTo>
                      <a:pt x="26335" y="613833"/>
                      <a:pt x="4182" y="609313"/>
                      <a:pt x="935" y="622300"/>
                    </a:cubicBezTo>
                    <a:cubicBezTo>
                      <a:pt x="-7903" y="657651"/>
                      <a:pt x="48396" y="667754"/>
                      <a:pt x="64435" y="673100"/>
                    </a:cubicBezTo>
                    <a:cubicBezTo>
                      <a:pt x="72902" y="660400"/>
                      <a:pt x="103487" y="641826"/>
                      <a:pt x="89835" y="635000"/>
                    </a:cubicBezTo>
                    <a:cubicBezTo>
                      <a:pt x="66803" y="623484"/>
                      <a:pt x="35061" y="633416"/>
                      <a:pt x="13635" y="647700"/>
                    </a:cubicBezTo>
                    <a:cubicBezTo>
                      <a:pt x="2496" y="655126"/>
                      <a:pt x="38748" y="663647"/>
                      <a:pt x="51735" y="660400"/>
                    </a:cubicBezTo>
                    <a:cubicBezTo>
                      <a:pt x="60918" y="658104"/>
                      <a:pt x="60202" y="643467"/>
                      <a:pt x="64435" y="6350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11" name="Freeform 10"/>
            <p:cNvSpPr/>
            <p:nvPr/>
          </p:nvSpPr>
          <p:spPr>
            <a:xfrm>
              <a:off x="3780001" y="3276600"/>
              <a:ext cx="477279" cy="51010"/>
            </a:xfrm>
            <a:custGeom>
              <a:avLst/>
              <a:gdLst>
                <a:gd name="connsiteX0" fmla="*/ 4599 w 477279"/>
                <a:gd name="connsiteY0" fmla="*/ 25400 h 51010"/>
                <a:gd name="connsiteX1" fmla="*/ 271299 w 477279"/>
                <a:gd name="connsiteY1" fmla="*/ 38100 h 51010"/>
                <a:gd name="connsiteX2" fmla="*/ 385599 w 477279"/>
                <a:gd name="connsiteY2" fmla="*/ 25400 h 51010"/>
                <a:gd name="connsiteX3" fmla="*/ 436399 w 477279"/>
                <a:gd name="connsiteY3" fmla="*/ 12700 h 51010"/>
                <a:gd name="connsiteX4" fmla="*/ 474499 w 477279"/>
                <a:gd name="connsiteY4" fmla="*/ 0 h 51010"/>
                <a:gd name="connsiteX5" fmla="*/ 398299 w 477279"/>
                <a:gd name="connsiteY5" fmla="*/ 12700 h 51010"/>
                <a:gd name="connsiteX6" fmla="*/ 220499 w 477279"/>
                <a:gd name="connsiteY6" fmla="*/ 25400 h 51010"/>
                <a:gd name="connsiteX7" fmla="*/ 144299 w 477279"/>
                <a:gd name="connsiteY7" fmla="*/ 38100 h 51010"/>
                <a:gd name="connsiteX8" fmla="*/ 106199 w 477279"/>
                <a:gd name="connsiteY8" fmla="*/ 50800 h 51010"/>
                <a:gd name="connsiteX9" fmla="*/ 4599 w 477279"/>
                <a:gd name="connsiteY9" fmla="*/ 25400 h 5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7279" h="51010">
                  <a:moveTo>
                    <a:pt x="4599" y="25400"/>
                  </a:moveTo>
                  <a:cubicBezTo>
                    <a:pt x="32116" y="23283"/>
                    <a:pt x="182298" y="38100"/>
                    <a:pt x="271299" y="38100"/>
                  </a:cubicBezTo>
                  <a:cubicBezTo>
                    <a:pt x="309633" y="38100"/>
                    <a:pt x="347710" y="31229"/>
                    <a:pt x="385599" y="25400"/>
                  </a:cubicBezTo>
                  <a:cubicBezTo>
                    <a:pt x="402851" y="22746"/>
                    <a:pt x="419616" y="17495"/>
                    <a:pt x="436399" y="12700"/>
                  </a:cubicBezTo>
                  <a:cubicBezTo>
                    <a:pt x="449271" y="9022"/>
                    <a:pt x="487886" y="0"/>
                    <a:pt x="474499" y="0"/>
                  </a:cubicBezTo>
                  <a:cubicBezTo>
                    <a:pt x="448749" y="0"/>
                    <a:pt x="423922" y="10138"/>
                    <a:pt x="398299" y="12700"/>
                  </a:cubicBezTo>
                  <a:cubicBezTo>
                    <a:pt x="339176" y="18612"/>
                    <a:pt x="279766" y="21167"/>
                    <a:pt x="220499" y="25400"/>
                  </a:cubicBezTo>
                  <a:cubicBezTo>
                    <a:pt x="195099" y="29633"/>
                    <a:pt x="169436" y="32514"/>
                    <a:pt x="144299" y="38100"/>
                  </a:cubicBezTo>
                  <a:cubicBezTo>
                    <a:pt x="131231" y="41004"/>
                    <a:pt x="119504" y="49322"/>
                    <a:pt x="106199" y="50800"/>
                  </a:cubicBezTo>
                  <a:cubicBezTo>
                    <a:pt x="80954" y="53605"/>
                    <a:pt x="-22918" y="27517"/>
                    <a:pt x="4599" y="2540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83228" y="3542643"/>
            <a:ext cx="978967" cy="734966"/>
            <a:chOff x="1027633" y="5720583"/>
            <a:chExt cx="978967" cy="734966"/>
          </a:xfrm>
        </p:grpSpPr>
        <p:grpSp>
          <p:nvGrpSpPr>
            <p:cNvPr id="18" name="Group 17"/>
            <p:cNvGrpSpPr/>
            <p:nvPr/>
          </p:nvGrpSpPr>
          <p:grpSpPr>
            <a:xfrm>
              <a:off x="1320787" y="5720583"/>
              <a:ext cx="675892" cy="595207"/>
              <a:chOff x="3581388" y="2884483"/>
              <a:chExt cx="675892" cy="595207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3581388" y="2884483"/>
                <a:ext cx="317857" cy="595207"/>
                <a:chOff x="7721600" y="3759185"/>
                <a:chExt cx="280007" cy="705649"/>
              </a:xfrm>
            </p:grpSpPr>
            <p:sp>
              <p:nvSpPr>
                <p:cNvPr id="22" name="Freeform 21"/>
                <p:cNvSpPr/>
                <p:nvPr/>
              </p:nvSpPr>
              <p:spPr>
                <a:xfrm>
                  <a:off x="7874000" y="4140200"/>
                  <a:ext cx="38100" cy="324634"/>
                </a:xfrm>
                <a:custGeom>
                  <a:avLst/>
                  <a:gdLst>
                    <a:gd name="connsiteX0" fmla="*/ 12700 w 38100"/>
                    <a:gd name="connsiteY0" fmla="*/ 134134 h 324634"/>
                    <a:gd name="connsiteX1" fmla="*/ 25400 w 38100"/>
                    <a:gd name="connsiteY1" fmla="*/ 197634 h 324634"/>
                    <a:gd name="connsiteX2" fmla="*/ 12700 w 38100"/>
                    <a:gd name="connsiteY2" fmla="*/ 235734 h 324634"/>
                    <a:gd name="connsiteX3" fmla="*/ 0 w 38100"/>
                    <a:gd name="connsiteY3" fmla="*/ 197634 h 324634"/>
                    <a:gd name="connsiteX4" fmla="*/ 12700 w 38100"/>
                    <a:gd name="connsiteY4" fmla="*/ 7134 h 324634"/>
                    <a:gd name="connsiteX5" fmla="*/ 25400 w 38100"/>
                    <a:gd name="connsiteY5" fmla="*/ 121434 h 324634"/>
                    <a:gd name="connsiteX6" fmla="*/ 38100 w 38100"/>
                    <a:gd name="connsiteY6" fmla="*/ 223034 h 324634"/>
                    <a:gd name="connsiteX7" fmla="*/ 25400 w 38100"/>
                    <a:gd name="connsiteY7" fmla="*/ 324634 h 324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100" h="324634">
                      <a:moveTo>
                        <a:pt x="12700" y="134134"/>
                      </a:moveTo>
                      <a:cubicBezTo>
                        <a:pt x="16933" y="155301"/>
                        <a:pt x="25400" y="176048"/>
                        <a:pt x="25400" y="197634"/>
                      </a:cubicBezTo>
                      <a:cubicBezTo>
                        <a:pt x="25400" y="211021"/>
                        <a:pt x="26087" y="235734"/>
                        <a:pt x="12700" y="235734"/>
                      </a:cubicBezTo>
                      <a:cubicBezTo>
                        <a:pt x="-687" y="235734"/>
                        <a:pt x="4233" y="210334"/>
                        <a:pt x="0" y="197634"/>
                      </a:cubicBezTo>
                      <a:cubicBezTo>
                        <a:pt x="4233" y="134134"/>
                        <a:pt x="-7425" y="67509"/>
                        <a:pt x="12700" y="7134"/>
                      </a:cubicBezTo>
                      <a:cubicBezTo>
                        <a:pt x="24822" y="-29233"/>
                        <a:pt x="20921" y="83362"/>
                        <a:pt x="25400" y="121434"/>
                      </a:cubicBezTo>
                      <a:cubicBezTo>
                        <a:pt x="29388" y="155330"/>
                        <a:pt x="33867" y="189167"/>
                        <a:pt x="38100" y="223034"/>
                      </a:cubicBezTo>
                      <a:cubicBezTo>
                        <a:pt x="21293" y="290262"/>
                        <a:pt x="25400" y="256380"/>
                        <a:pt x="25400" y="324634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23" name="Freeform 22"/>
                <p:cNvSpPr/>
                <p:nvPr/>
              </p:nvSpPr>
              <p:spPr>
                <a:xfrm>
                  <a:off x="7721600" y="3810000"/>
                  <a:ext cx="280007" cy="254314"/>
                </a:xfrm>
                <a:custGeom>
                  <a:avLst/>
                  <a:gdLst>
                    <a:gd name="connsiteX0" fmla="*/ 0 w 280007"/>
                    <a:gd name="connsiteY0" fmla="*/ 215900 h 254314"/>
                    <a:gd name="connsiteX1" fmla="*/ 127000 w 280007"/>
                    <a:gd name="connsiteY1" fmla="*/ 241300 h 254314"/>
                    <a:gd name="connsiteX2" fmla="*/ 228600 w 280007"/>
                    <a:gd name="connsiteY2" fmla="*/ 215900 h 254314"/>
                    <a:gd name="connsiteX3" fmla="*/ 279400 w 280007"/>
                    <a:gd name="connsiteY3" fmla="*/ 139700 h 254314"/>
                    <a:gd name="connsiteX4" fmla="*/ 254000 w 280007"/>
                    <a:gd name="connsiteY4" fmla="*/ 38100 h 254314"/>
                    <a:gd name="connsiteX5" fmla="*/ 177800 w 280007"/>
                    <a:gd name="connsiteY5" fmla="*/ 0 h 254314"/>
                    <a:gd name="connsiteX6" fmla="*/ 114300 w 280007"/>
                    <a:gd name="connsiteY6" fmla="*/ 12700 h 254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0007" h="254314">
                      <a:moveTo>
                        <a:pt x="0" y="215900"/>
                      </a:moveTo>
                      <a:cubicBezTo>
                        <a:pt x="78295" y="262877"/>
                        <a:pt x="42543" y="260790"/>
                        <a:pt x="127000" y="241300"/>
                      </a:cubicBezTo>
                      <a:cubicBezTo>
                        <a:pt x="161015" y="233450"/>
                        <a:pt x="228600" y="215900"/>
                        <a:pt x="228600" y="215900"/>
                      </a:cubicBezTo>
                      <a:cubicBezTo>
                        <a:pt x="245533" y="190500"/>
                        <a:pt x="285387" y="169634"/>
                        <a:pt x="279400" y="139700"/>
                      </a:cubicBezTo>
                      <a:cubicBezTo>
                        <a:pt x="278768" y="136538"/>
                        <a:pt x="264414" y="51117"/>
                        <a:pt x="254000" y="38100"/>
                      </a:cubicBezTo>
                      <a:cubicBezTo>
                        <a:pt x="236095" y="15719"/>
                        <a:pt x="202899" y="8366"/>
                        <a:pt x="177800" y="0"/>
                      </a:cubicBezTo>
                      <a:lnTo>
                        <a:pt x="114300" y="1270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24" name="Freeform 23"/>
                <p:cNvSpPr/>
                <p:nvPr/>
              </p:nvSpPr>
              <p:spPr>
                <a:xfrm>
                  <a:off x="7835897" y="3759185"/>
                  <a:ext cx="107015" cy="152415"/>
                </a:xfrm>
                <a:custGeom>
                  <a:avLst/>
                  <a:gdLst>
                    <a:gd name="connsiteX0" fmla="*/ 38103 w 107015"/>
                    <a:gd name="connsiteY0" fmla="*/ 152415 h 152415"/>
                    <a:gd name="connsiteX1" fmla="*/ 25403 w 107015"/>
                    <a:gd name="connsiteY1" fmla="*/ 50815 h 152415"/>
                    <a:gd name="connsiteX2" fmla="*/ 88903 w 107015"/>
                    <a:gd name="connsiteY2" fmla="*/ 15 h 15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7015" h="152415">
                      <a:moveTo>
                        <a:pt x="38103" y="152415"/>
                      </a:moveTo>
                      <a:cubicBezTo>
                        <a:pt x="7696" y="101737"/>
                        <a:pt x="-23302" y="93432"/>
                        <a:pt x="25403" y="50815"/>
                      </a:cubicBezTo>
                      <a:cubicBezTo>
                        <a:pt x="86144" y="-2333"/>
                        <a:pt x="134762" y="15"/>
                        <a:pt x="88903" y="15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sp>
            <p:nvSpPr>
              <p:cNvPr id="21" name="Freeform 20"/>
              <p:cNvSpPr/>
              <p:nvPr/>
            </p:nvSpPr>
            <p:spPr>
              <a:xfrm>
                <a:off x="3780001" y="3276600"/>
                <a:ext cx="477279" cy="51010"/>
              </a:xfrm>
              <a:custGeom>
                <a:avLst/>
                <a:gdLst>
                  <a:gd name="connsiteX0" fmla="*/ 4599 w 477279"/>
                  <a:gd name="connsiteY0" fmla="*/ 25400 h 51010"/>
                  <a:gd name="connsiteX1" fmla="*/ 271299 w 477279"/>
                  <a:gd name="connsiteY1" fmla="*/ 38100 h 51010"/>
                  <a:gd name="connsiteX2" fmla="*/ 385599 w 477279"/>
                  <a:gd name="connsiteY2" fmla="*/ 25400 h 51010"/>
                  <a:gd name="connsiteX3" fmla="*/ 436399 w 477279"/>
                  <a:gd name="connsiteY3" fmla="*/ 12700 h 51010"/>
                  <a:gd name="connsiteX4" fmla="*/ 474499 w 477279"/>
                  <a:gd name="connsiteY4" fmla="*/ 0 h 51010"/>
                  <a:gd name="connsiteX5" fmla="*/ 398299 w 477279"/>
                  <a:gd name="connsiteY5" fmla="*/ 12700 h 51010"/>
                  <a:gd name="connsiteX6" fmla="*/ 220499 w 477279"/>
                  <a:gd name="connsiteY6" fmla="*/ 25400 h 51010"/>
                  <a:gd name="connsiteX7" fmla="*/ 144299 w 477279"/>
                  <a:gd name="connsiteY7" fmla="*/ 38100 h 51010"/>
                  <a:gd name="connsiteX8" fmla="*/ 106199 w 477279"/>
                  <a:gd name="connsiteY8" fmla="*/ 50800 h 51010"/>
                  <a:gd name="connsiteX9" fmla="*/ 4599 w 477279"/>
                  <a:gd name="connsiteY9" fmla="*/ 25400 h 5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279" h="51010">
                    <a:moveTo>
                      <a:pt x="4599" y="25400"/>
                    </a:moveTo>
                    <a:cubicBezTo>
                      <a:pt x="32116" y="23283"/>
                      <a:pt x="182298" y="38100"/>
                      <a:pt x="271299" y="38100"/>
                    </a:cubicBezTo>
                    <a:cubicBezTo>
                      <a:pt x="309633" y="38100"/>
                      <a:pt x="347710" y="31229"/>
                      <a:pt x="385599" y="25400"/>
                    </a:cubicBezTo>
                    <a:cubicBezTo>
                      <a:pt x="402851" y="22746"/>
                      <a:pt x="419616" y="17495"/>
                      <a:pt x="436399" y="12700"/>
                    </a:cubicBezTo>
                    <a:cubicBezTo>
                      <a:pt x="449271" y="9022"/>
                      <a:pt x="487886" y="0"/>
                      <a:pt x="474499" y="0"/>
                    </a:cubicBezTo>
                    <a:cubicBezTo>
                      <a:pt x="448749" y="0"/>
                      <a:pt x="423922" y="10138"/>
                      <a:pt x="398299" y="12700"/>
                    </a:cubicBezTo>
                    <a:cubicBezTo>
                      <a:pt x="339176" y="18612"/>
                      <a:pt x="279766" y="21167"/>
                      <a:pt x="220499" y="25400"/>
                    </a:cubicBezTo>
                    <a:cubicBezTo>
                      <a:pt x="195099" y="29633"/>
                      <a:pt x="169436" y="32514"/>
                      <a:pt x="144299" y="38100"/>
                    </a:cubicBezTo>
                    <a:cubicBezTo>
                      <a:pt x="131231" y="41004"/>
                      <a:pt x="119504" y="49322"/>
                      <a:pt x="106199" y="50800"/>
                    </a:cubicBezTo>
                    <a:cubicBezTo>
                      <a:pt x="80954" y="53605"/>
                      <a:pt x="-22918" y="27517"/>
                      <a:pt x="4599" y="25400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19" name="Freeform 18"/>
            <p:cNvSpPr/>
            <p:nvPr/>
          </p:nvSpPr>
          <p:spPr>
            <a:xfrm>
              <a:off x="1027633" y="6108459"/>
              <a:ext cx="978967" cy="347090"/>
            </a:xfrm>
            <a:custGeom>
              <a:avLst/>
              <a:gdLst>
                <a:gd name="connsiteX0" fmla="*/ 978967 w 978967"/>
                <a:gd name="connsiteY0" fmla="*/ 12941 h 347090"/>
                <a:gd name="connsiteX1" fmla="*/ 915467 w 978967"/>
                <a:gd name="connsiteY1" fmla="*/ 241 h 347090"/>
                <a:gd name="connsiteX2" fmla="*/ 839267 w 978967"/>
                <a:gd name="connsiteY2" fmla="*/ 25641 h 347090"/>
                <a:gd name="connsiteX3" fmla="*/ 801167 w 978967"/>
                <a:gd name="connsiteY3" fmla="*/ 38341 h 347090"/>
                <a:gd name="connsiteX4" fmla="*/ 763067 w 978967"/>
                <a:gd name="connsiteY4" fmla="*/ 51041 h 347090"/>
                <a:gd name="connsiteX5" fmla="*/ 712267 w 978967"/>
                <a:gd name="connsiteY5" fmla="*/ 63741 h 347090"/>
                <a:gd name="connsiteX6" fmla="*/ 623367 w 978967"/>
                <a:gd name="connsiteY6" fmla="*/ 101841 h 347090"/>
                <a:gd name="connsiteX7" fmla="*/ 572567 w 978967"/>
                <a:gd name="connsiteY7" fmla="*/ 139941 h 347090"/>
                <a:gd name="connsiteX8" fmla="*/ 407467 w 978967"/>
                <a:gd name="connsiteY8" fmla="*/ 178041 h 347090"/>
                <a:gd name="connsiteX9" fmla="*/ 356667 w 978967"/>
                <a:gd name="connsiteY9" fmla="*/ 190741 h 347090"/>
                <a:gd name="connsiteX10" fmla="*/ 318567 w 978967"/>
                <a:gd name="connsiteY10" fmla="*/ 216141 h 347090"/>
                <a:gd name="connsiteX11" fmla="*/ 242367 w 978967"/>
                <a:gd name="connsiteY11" fmla="*/ 228841 h 347090"/>
                <a:gd name="connsiteX12" fmla="*/ 140767 w 978967"/>
                <a:gd name="connsiteY12" fmla="*/ 254241 h 347090"/>
                <a:gd name="connsiteX13" fmla="*/ 64567 w 978967"/>
                <a:gd name="connsiteY13" fmla="*/ 279641 h 347090"/>
                <a:gd name="connsiteX14" fmla="*/ 26467 w 978967"/>
                <a:gd name="connsiteY14" fmla="*/ 292341 h 347090"/>
                <a:gd name="connsiteX15" fmla="*/ 64567 w 978967"/>
                <a:gd name="connsiteY15" fmla="*/ 317741 h 347090"/>
                <a:gd name="connsiteX16" fmla="*/ 77267 w 978967"/>
                <a:gd name="connsiteY16" fmla="*/ 279641 h 347090"/>
                <a:gd name="connsiteX17" fmla="*/ 1067 w 978967"/>
                <a:gd name="connsiteY17" fmla="*/ 292341 h 347090"/>
                <a:gd name="connsiteX18" fmla="*/ 13767 w 978967"/>
                <a:gd name="connsiteY18" fmla="*/ 343141 h 347090"/>
                <a:gd name="connsiteX19" fmla="*/ 77267 w 978967"/>
                <a:gd name="connsiteY19" fmla="*/ 292341 h 347090"/>
                <a:gd name="connsiteX20" fmla="*/ 64567 w 978967"/>
                <a:gd name="connsiteY20" fmla="*/ 254241 h 347090"/>
                <a:gd name="connsiteX21" fmla="*/ 1067 w 978967"/>
                <a:gd name="connsiteY21" fmla="*/ 305041 h 347090"/>
                <a:gd name="connsiteX22" fmla="*/ 26467 w 978967"/>
                <a:gd name="connsiteY22" fmla="*/ 317741 h 34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78967" h="347090">
                  <a:moveTo>
                    <a:pt x="978967" y="12941"/>
                  </a:moveTo>
                  <a:cubicBezTo>
                    <a:pt x="957800" y="8708"/>
                    <a:pt x="936964" y="-1713"/>
                    <a:pt x="915467" y="241"/>
                  </a:cubicBezTo>
                  <a:cubicBezTo>
                    <a:pt x="888803" y="2665"/>
                    <a:pt x="864667" y="17174"/>
                    <a:pt x="839267" y="25641"/>
                  </a:cubicBezTo>
                  <a:lnTo>
                    <a:pt x="801167" y="38341"/>
                  </a:lnTo>
                  <a:cubicBezTo>
                    <a:pt x="788467" y="42574"/>
                    <a:pt x="776054" y="47794"/>
                    <a:pt x="763067" y="51041"/>
                  </a:cubicBezTo>
                  <a:cubicBezTo>
                    <a:pt x="746134" y="55274"/>
                    <a:pt x="729050" y="58946"/>
                    <a:pt x="712267" y="63741"/>
                  </a:cubicBezTo>
                  <a:cubicBezTo>
                    <a:pt x="680428" y="72838"/>
                    <a:pt x="651886" y="84016"/>
                    <a:pt x="623367" y="101841"/>
                  </a:cubicBezTo>
                  <a:cubicBezTo>
                    <a:pt x="605418" y="113059"/>
                    <a:pt x="591499" y="130475"/>
                    <a:pt x="572567" y="139941"/>
                  </a:cubicBezTo>
                  <a:cubicBezTo>
                    <a:pt x="510119" y="171165"/>
                    <a:pt x="475747" y="165627"/>
                    <a:pt x="407467" y="178041"/>
                  </a:cubicBezTo>
                  <a:cubicBezTo>
                    <a:pt x="390294" y="181163"/>
                    <a:pt x="373600" y="186508"/>
                    <a:pt x="356667" y="190741"/>
                  </a:cubicBezTo>
                  <a:cubicBezTo>
                    <a:pt x="343967" y="199208"/>
                    <a:pt x="333047" y="211314"/>
                    <a:pt x="318567" y="216141"/>
                  </a:cubicBezTo>
                  <a:cubicBezTo>
                    <a:pt x="294138" y="224284"/>
                    <a:pt x="267546" y="223446"/>
                    <a:pt x="242367" y="228841"/>
                  </a:cubicBezTo>
                  <a:cubicBezTo>
                    <a:pt x="208233" y="236155"/>
                    <a:pt x="174333" y="244651"/>
                    <a:pt x="140767" y="254241"/>
                  </a:cubicBezTo>
                  <a:cubicBezTo>
                    <a:pt x="115023" y="261596"/>
                    <a:pt x="89967" y="271174"/>
                    <a:pt x="64567" y="279641"/>
                  </a:cubicBezTo>
                  <a:lnTo>
                    <a:pt x="26467" y="292341"/>
                  </a:lnTo>
                  <a:cubicBezTo>
                    <a:pt x="39167" y="300808"/>
                    <a:pt x="49759" y="321443"/>
                    <a:pt x="64567" y="317741"/>
                  </a:cubicBezTo>
                  <a:cubicBezTo>
                    <a:pt x="77554" y="314494"/>
                    <a:pt x="89696" y="284613"/>
                    <a:pt x="77267" y="279641"/>
                  </a:cubicBezTo>
                  <a:cubicBezTo>
                    <a:pt x="53358" y="270078"/>
                    <a:pt x="26467" y="288108"/>
                    <a:pt x="1067" y="292341"/>
                  </a:cubicBezTo>
                  <a:cubicBezTo>
                    <a:pt x="5300" y="309274"/>
                    <a:pt x="-197" y="332668"/>
                    <a:pt x="13767" y="343141"/>
                  </a:cubicBezTo>
                  <a:cubicBezTo>
                    <a:pt x="41031" y="363589"/>
                    <a:pt x="73306" y="298282"/>
                    <a:pt x="77267" y="292341"/>
                  </a:cubicBezTo>
                  <a:cubicBezTo>
                    <a:pt x="73034" y="279641"/>
                    <a:pt x="76996" y="259213"/>
                    <a:pt x="64567" y="254241"/>
                  </a:cubicBezTo>
                  <a:cubicBezTo>
                    <a:pt x="35454" y="242596"/>
                    <a:pt x="-7307" y="271544"/>
                    <a:pt x="1067" y="305041"/>
                  </a:cubicBezTo>
                  <a:cubicBezTo>
                    <a:pt x="3363" y="314224"/>
                    <a:pt x="18000" y="313508"/>
                    <a:pt x="26467" y="31774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168963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Iný prístup: malé výchylky v 2 smeroch</a:t>
            </a:r>
            <a:endParaRPr lang="sk-SK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382000" cy="5410200"/>
              </a:xfrm>
            </p:spPr>
            <p:txBody>
              <a:bodyPr>
                <a:normAutofit/>
              </a:bodyPr>
              <a:lstStyle/>
              <a:p>
                <a:r>
                  <a:rPr lang="sk-SK" dirty="0" smtClean="0"/>
                  <a:t>Malé výchylky: kyvadlo sa podobá na závažie na pružinke</a:t>
                </a:r>
                <a:r>
                  <a:rPr lang="en-US" dirty="0" smtClean="0"/>
                  <a:t> </a:t>
                </a:r>
                <a:r>
                  <a:rPr lang="sk-SK" dirty="0" smtClean="0"/>
                  <a:t>v rovine xy, s tuhosťou </a:t>
                </a:r>
                <a14:m>
                  <m:oMath xmlns:m="http://schemas.openxmlformats.org/officeDocument/2006/math">
                    <m:r>
                      <a:rPr lang="sk-SK" b="0" i="1" smtClean="0">
                        <a:latin typeface="Cambria Math"/>
                      </a:rPr>
                      <m:t>𝑘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𝑚𝑔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𝐿</m:t>
                        </m:r>
                      </m:den>
                    </m:f>
                  </m:oMath>
                </a14:m>
                <a:endParaRPr lang="sk-SK" dirty="0" smtClean="0"/>
              </a:p>
              <a:p>
                <a:r>
                  <a:rPr lang="sk-SK" dirty="0" smtClean="0"/>
                  <a:t>Posúvajúca</a:t>
                </a:r>
                <a:r>
                  <a:rPr lang="en-US" dirty="0" smtClean="0"/>
                  <a:t> </a:t>
                </a:r>
                <a:r>
                  <a:rPr lang="sk-SK" dirty="0" smtClean="0"/>
                  <a:t>sa sústava so zotrvačnou silou:</a:t>
                </a:r>
                <a:endParaRPr lang="sk-SK" dirty="0"/>
              </a:p>
              <a:p>
                <a:endParaRPr lang="sk-SK" dirty="0" smtClean="0"/>
              </a:p>
              <a:p>
                <a:endParaRPr lang="sk-SK" dirty="0"/>
              </a:p>
              <a:p>
                <a:endParaRPr lang="sk-SK" dirty="0" smtClean="0"/>
              </a:p>
              <a:p>
                <a:endParaRPr lang="sk-SK" dirty="0" smtClean="0"/>
              </a:p>
              <a:p>
                <a:endParaRPr lang="sk-SK" sz="2400" dirty="0" smtClean="0"/>
              </a:p>
              <a:p>
                <a:r>
                  <a:rPr lang="sk-SK" sz="2400" dirty="0" smtClean="0"/>
                  <a:t>O riešení rovnice harmonického oscilátora:</a:t>
                </a:r>
                <a:br>
                  <a:rPr lang="sk-SK" sz="2400" dirty="0" smtClean="0"/>
                </a:br>
                <a:r>
                  <a:rPr lang="sk-SK" sz="2400" dirty="0" smtClean="0"/>
                  <a:t>Feynman, Leighton, Sands: Feynmanove prednášky z fyziky</a:t>
                </a:r>
                <a:br>
                  <a:rPr lang="sk-SK" sz="2400" dirty="0" smtClean="0"/>
                </a:br>
                <a:r>
                  <a:rPr lang="sk-SK" sz="2400" dirty="0" smtClean="0">
                    <a:hlinkClick r:id="rId2"/>
                  </a:rPr>
                  <a:t>http</a:t>
                </a:r>
                <a:r>
                  <a:rPr lang="sk-SK" sz="2400" dirty="0">
                    <a:hlinkClick r:id="rId2"/>
                  </a:rPr>
                  <a:t>://</a:t>
                </a:r>
                <a:r>
                  <a:rPr lang="sk-SK" sz="2400" dirty="0" smtClean="0">
                    <a:hlinkClick r:id="rId2"/>
                  </a:rPr>
                  <a:t>feynmanlectures.caltech.edu/I_21.html</a:t>
                </a:r>
                <a:endParaRPr lang="sk-SK" sz="2400" dirty="0" smtClean="0"/>
              </a:p>
              <a:p>
                <a:endParaRPr lang="sk-SK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382000" cy="5410200"/>
              </a:xfrm>
              <a:blipFill rotWithShape="1">
                <a:blip r:embed="rId3"/>
                <a:stretch>
                  <a:fillRect l="-1236" t="-1014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 3"/>
          <p:cNvSpPr/>
          <p:nvPr/>
        </p:nvSpPr>
        <p:spPr>
          <a:xfrm>
            <a:off x="2863124" y="3579633"/>
            <a:ext cx="1346200" cy="662167"/>
          </a:xfrm>
          <a:custGeom>
            <a:avLst/>
            <a:gdLst>
              <a:gd name="connsiteX0" fmla="*/ 0 w 1346200"/>
              <a:gd name="connsiteY0" fmla="*/ 624067 h 662167"/>
              <a:gd name="connsiteX1" fmla="*/ 63500 w 1346200"/>
              <a:gd name="connsiteY1" fmla="*/ 662167 h 662167"/>
              <a:gd name="connsiteX2" fmla="*/ 76200 w 1346200"/>
              <a:gd name="connsiteY2" fmla="*/ 624067 h 662167"/>
              <a:gd name="connsiteX3" fmla="*/ 177800 w 1346200"/>
              <a:gd name="connsiteY3" fmla="*/ 573267 h 662167"/>
              <a:gd name="connsiteX4" fmla="*/ 254000 w 1346200"/>
              <a:gd name="connsiteY4" fmla="*/ 547867 h 662167"/>
              <a:gd name="connsiteX5" fmla="*/ 292100 w 1346200"/>
              <a:gd name="connsiteY5" fmla="*/ 535167 h 662167"/>
              <a:gd name="connsiteX6" fmla="*/ 342900 w 1346200"/>
              <a:gd name="connsiteY6" fmla="*/ 509767 h 662167"/>
              <a:gd name="connsiteX7" fmla="*/ 381000 w 1346200"/>
              <a:gd name="connsiteY7" fmla="*/ 497067 h 662167"/>
              <a:gd name="connsiteX8" fmla="*/ 419100 w 1346200"/>
              <a:gd name="connsiteY8" fmla="*/ 471667 h 662167"/>
              <a:gd name="connsiteX9" fmla="*/ 533400 w 1346200"/>
              <a:gd name="connsiteY9" fmla="*/ 420867 h 662167"/>
              <a:gd name="connsiteX10" fmla="*/ 508000 w 1346200"/>
              <a:gd name="connsiteY10" fmla="*/ 319267 h 662167"/>
              <a:gd name="connsiteX11" fmla="*/ 495300 w 1346200"/>
              <a:gd name="connsiteY11" fmla="*/ 268467 h 662167"/>
              <a:gd name="connsiteX12" fmla="*/ 533400 w 1346200"/>
              <a:gd name="connsiteY12" fmla="*/ 281167 h 662167"/>
              <a:gd name="connsiteX13" fmla="*/ 685800 w 1346200"/>
              <a:gd name="connsiteY13" fmla="*/ 408167 h 662167"/>
              <a:gd name="connsiteX14" fmla="*/ 736600 w 1346200"/>
              <a:gd name="connsiteY14" fmla="*/ 484367 h 662167"/>
              <a:gd name="connsiteX15" fmla="*/ 711200 w 1346200"/>
              <a:gd name="connsiteY15" fmla="*/ 446267 h 662167"/>
              <a:gd name="connsiteX16" fmla="*/ 685800 w 1346200"/>
              <a:gd name="connsiteY16" fmla="*/ 382767 h 662167"/>
              <a:gd name="connsiteX17" fmla="*/ 660400 w 1346200"/>
              <a:gd name="connsiteY17" fmla="*/ 268467 h 662167"/>
              <a:gd name="connsiteX18" fmla="*/ 685800 w 1346200"/>
              <a:gd name="connsiteY18" fmla="*/ 217667 h 662167"/>
              <a:gd name="connsiteX19" fmla="*/ 749300 w 1346200"/>
              <a:gd name="connsiteY19" fmla="*/ 281167 h 662167"/>
              <a:gd name="connsiteX20" fmla="*/ 812800 w 1346200"/>
              <a:gd name="connsiteY20" fmla="*/ 357367 h 662167"/>
              <a:gd name="connsiteX21" fmla="*/ 774700 w 1346200"/>
              <a:gd name="connsiteY21" fmla="*/ 230367 h 662167"/>
              <a:gd name="connsiteX22" fmla="*/ 762000 w 1346200"/>
              <a:gd name="connsiteY22" fmla="*/ 179567 h 662167"/>
              <a:gd name="connsiteX23" fmla="*/ 736600 w 1346200"/>
              <a:gd name="connsiteY23" fmla="*/ 128767 h 662167"/>
              <a:gd name="connsiteX24" fmla="*/ 723900 w 1346200"/>
              <a:gd name="connsiteY24" fmla="*/ 90667 h 662167"/>
              <a:gd name="connsiteX25" fmla="*/ 762000 w 1346200"/>
              <a:gd name="connsiteY25" fmla="*/ 128767 h 662167"/>
              <a:gd name="connsiteX26" fmla="*/ 901700 w 1346200"/>
              <a:gd name="connsiteY26" fmla="*/ 230367 h 662167"/>
              <a:gd name="connsiteX27" fmla="*/ 977900 w 1346200"/>
              <a:gd name="connsiteY27" fmla="*/ 306567 h 662167"/>
              <a:gd name="connsiteX28" fmla="*/ 965200 w 1346200"/>
              <a:gd name="connsiteY28" fmla="*/ 230367 h 662167"/>
              <a:gd name="connsiteX29" fmla="*/ 939800 w 1346200"/>
              <a:gd name="connsiteY29" fmla="*/ 128767 h 662167"/>
              <a:gd name="connsiteX30" fmla="*/ 927100 w 1346200"/>
              <a:gd name="connsiteY30" fmla="*/ 39867 h 662167"/>
              <a:gd name="connsiteX31" fmla="*/ 901700 w 1346200"/>
              <a:gd name="connsiteY31" fmla="*/ 1767 h 662167"/>
              <a:gd name="connsiteX32" fmla="*/ 1003300 w 1346200"/>
              <a:gd name="connsiteY32" fmla="*/ 103367 h 662167"/>
              <a:gd name="connsiteX33" fmla="*/ 1041400 w 1346200"/>
              <a:gd name="connsiteY33" fmla="*/ 141467 h 662167"/>
              <a:gd name="connsiteX34" fmla="*/ 1130300 w 1346200"/>
              <a:gd name="connsiteY34" fmla="*/ 116067 h 662167"/>
              <a:gd name="connsiteX35" fmla="*/ 1206500 w 1346200"/>
              <a:gd name="connsiteY35" fmla="*/ 90667 h 662167"/>
              <a:gd name="connsiteX36" fmla="*/ 1282700 w 1346200"/>
              <a:gd name="connsiteY36" fmla="*/ 52567 h 662167"/>
              <a:gd name="connsiteX37" fmla="*/ 1320800 w 1346200"/>
              <a:gd name="connsiteY37" fmla="*/ 27167 h 662167"/>
              <a:gd name="connsiteX38" fmla="*/ 1346200 w 1346200"/>
              <a:gd name="connsiteY38" fmla="*/ 14467 h 66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346200" h="662167">
                <a:moveTo>
                  <a:pt x="0" y="624067"/>
                </a:moveTo>
                <a:cubicBezTo>
                  <a:pt x="21167" y="636767"/>
                  <a:pt x="38816" y="662167"/>
                  <a:pt x="63500" y="662167"/>
                </a:cubicBezTo>
                <a:cubicBezTo>
                  <a:pt x="76887" y="662167"/>
                  <a:pt x="65633" y="632286"/>
                  <a:pt x="76200" y="624067"/>
                </a:cubicBezTo>
                <a:cubicBezTo>
                  <a:pt x="106088" y="600821"/>
                  <a:pt x="141879" y="585241"/>
                  <a:pt x="177800" y="573267"/>
                </a:cubicBezTo>
                <a:lnTo>
                  <a:pt x="254000" y="547867"/>
                </a:lnTo>
                <a:cubicBezTo>
                  <a:pt x="266700" y="543634"/>
                  <a:pt x="280126" y="541154"/>
                  <a:pt x="292100" y="535167"/>
                </a:cubicBezTo>
                <a:cubicBezTo>
                  <a:pt x="309033" y="526700"/>
                  <a:pt x="325499" y="517225"/>
                  <a:pt x="342900" y="509767"/>
                </a:cubicBezTo>
                <a:cubicBezTo>
                  <a:pt x="355205" y="504494"/>
                  <a:pt x="369026" y="503054"/>
                  <a:pt x="381000" y="497067"/>
                </a:cubicBezTo>
                <a:cubicBezTo>
                  <a:pt x="394652" y="490241"/>
                  <a:pt x="405152" y="477866"/>
                  <a:pt x="419100" y="471667"/>
                </a:cubicBezTo>
                <a:cubicBezTo>
                  <a:pt x="555120" y="411214"/>
                  <a:pt x="447175" y="478350"/>
                  <a:pt x="533400" y="420867"/>
                </a:cubicBezTo>
                <a:cubicBezTo>
                  <a:pt x="510706" y="352784"/>
                  <a:pt x="528434" y="411219"/>
                  <a:pt x="508000" y="319267"/>
                </a:cubicBezTo>
                <a:cubicBezTo>
                  <a:pt x="504214" y="302228"/>
                  <a:pt x="485618" y="282990"/>
                  <a:pt x="495300" y="268467"/>
                </a:cubicBezTo>
                <a:cubicBezTo>
                  <a:pt x="502726" y="257328"/>
                  <a:pt x="520700" y="276934"/>
                  <a:pt x="533400" y="281167"/>
                </a:cubicBezTo>
                <a:cubicBezTo>
                  <a:pt x="648387" y="396154"/>
                  <a:pt x="592162" y="361348"/>
                  <a:pt x="685800" y="408167"/>
                </a:cubicBezTo>
                <a:lnTo>
                  <a:pt x="736600" y="484367"/>
                </a:lnTo>
                <a:cubicBezTo>
                  <a:pt x="745067" y="497067"/>
                  <a:pt x="716869" y="460439"/>
                  <a:pt x="711200" y="446267"/>
                </a:cubicBezTo>
                <a:cubicBezTo>
                  <a:pt x="702733" y="425100"/>
                  <a:pt x="693009" y="404394"/>
                  <a:pt x="685800" y="382767"/>
                </a:cubicBezTo>
                <a:cubicBezTo>
                  <a:pt x="668693" y="331446"/>
                  <a:pt x="675499" y="323828"/>
                  <a:pt x="660400" y="268467"/>
                </a:cubicBezTo>
                <a:cubicBezTo>
                  <a:pt x="635621" y="177610"/>
                  <a:pt x="606380" y="177957"/>
                  <a:pt x="685800" y="217667"/>
                </a:cubicBezTo>
                <a:cubicBezTo>
                  <a:pt x="732367" y="287517"/>
                  <a:pt x="685800" y="228250"/>
                  <a:pt x="749300" y="281167"/>
                </a:cubicBezTo>
                <a:cubicBezTo>
                  <a:pt x="785970" y="311725"/>
                  <a:pt x="787825" y="319905"/>
                  <a:pt x="812800" y="357367"/>
                </a:cubicBezTo>
                <a:cubicBezTo>
                  <a:pt x="800100" y="315034"/>
                  <a:pt x="786842" y="272864"/>
                  <a:pt x="774700" y="230367"/>
                </a:cubicBezTo>
                <a:cubicBezTo>
                  <a:pt x="769905" y="213584"/>
                  <a:pt x="768129" y="195910"/>
                  <a:pt x="762000" y="179567"/>
                </a:cubicBezTo>
                <a:cubicBezTo>
                  <a:pt x="755353" y="161840"/>
                  <a:pt x="744058" y="146168"/>
                  <a:pt x="736600" y="128767"/>
                </a:cubicBezTo>
                <a:cubicBezTo>
                  <a:pt x="731327" y="116462"/>
                  <a:pt x="710513" y="90667"/>
                  <a:pt x="723900" y="90667"/>
                </a:cubicBezTo>
                <a:cubicBezTo>
                  <a:pt x="741861" y="90667"/>
                  <a:pt x="747823" y="117740"/>
                  <a:pt x="762000" y="128767"/>
                </a:cubicBezTo>
                <a:cubicBezTo>
                  <a:pt x="862602" y="207013"/>
                  <a:pt x="812721" y="149477"/>
                  <a:pt x="901700" y="230367"/>
                </a:cubicBezTo>
                <a:cubicBezTo>
                  <a:pt x="928279" y="254530"/>
                  <a:pt x="977900" y="306567"/>
                  <a:pt x="977900" y="306567"/>
                </a:cubicBezTo>
                <a:cubicBezTo>
                  <a:pt x="973667" y="281167"/>
                  <a:pt x="970595" y="255546"/>
                  <a:pt x="965200" y="230367"/>
                </a:cubicBezTo>
                <a:cubicBezTo>
                  <a:pt x="957886" y="196233"/>
                  <a:pt x="946646" y="162998"/>
                  <a:pt x="939800" y="128767"/>
                </a:cubicBezTo>
                <a:cubicBezTo>
                  <a:pt x="933929" y="99414"/>
                  <a:pt x="935702" y="68539"/>
                  <a:pt x="927100" y="39867"/>
                </a:cubicBezTo>
                <a:cubicBezTo>
                  <a:pt x="922714" y="25247"/>
                  <a:pt x="889974" y="-8004"/>
                  <a:pt x="901700" y="1767"/>
                </a:cubicBezTo>
                <a:cubicBezTo>
                  <a:pt x="938494" y="32428"/>
                  <a:pt x="969433" y="69500"/>
                  <a:pt x="1003300" y="103367"/>
                </a:cubicBezTo>
                <a:lnTo>
                  <a:pt x="1041400" y="141467"/>
                </a:lnTo>
                <a:cubicBezTo>
                  <a:pt x="1169443" y="98786"/>
                  <a:pt x="970832" y="163907"/>
                  <a:pt x="1130300" y="116067"/>
                </a:cubicBezTo>
                <a:cubicBezTo>
                  <a:pt x="1155945" y="108374"/>
                  <a:pt x="1184223" y="105519"/>
                  <a:pt x="1206500" y="90667"/>
                </a:cubicBezTo>
                <a:cubicBezTo>
                  <a:pt x="1315689" y="17874"/>
                  <a:pt x="1177540" y="105147"/>
                  <a:pt x="1282700" y="52567"/>
                </a:cubicBezTo>
                <a:cubicBezTo>
                  <a:pt x="1296352" y="45741"/>
                  <a:pt x="1307712" y="35020"/>
                  <a:pt x="1320800" y="27167"/>
                </a:cubicBezTo>
                <a:cubicBezTo>
                  <a:pt x="1328917" y="22297"/>
                  <a:pt x="1337733" y="18700"/>
                  <a:pt x="1346200" y="1446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Freeform 4"/>
          <p:cNvSpPr/>
          <p:nvPr/>
        </p:nvSpPr>
        <p:spPr>
          <a:xfrm>
            <a:off x="4145824" y="3378200"/>
            <a:ext cx="344149" cy="292100"/>
          </a:xfrm>
          <a:custGeom>
            <a:avLst/>
            <a:gdLst>
              <a:gd name="connsiteX0" fmla="*/ 0 w 344149"/>
              <a:gd name="connsiteY0" fmla="*/ 114300 h 292100"/>
              <a:gd name="connsiteX1" fmla="*/ 76200 w 344149"/>
              <a:gd name="connsiteY1" fmla="*/ 215900 h 292100"/>
              <a:gd name="connsiteX2" fmla="*/ 127000 w 344149"/>
              <a:gd name="connsiteY2" fmla="*/ 292100 h 292100"/>
              <a:gd name="connsiteX3" fmla="*/ 215900 w 344149"/>
              <a:gd name="connsiteY3" fmla="*/ 241300 h 292100"/>
              <a:gd name="connsiteX4" fmla="*/ 304800 w 344149"/>
              <a:gd name="connsiteY4" fmla="*/ 215900 h 292100"/>
              <a:gd name="connsiteX5" fmla="*/ 342900 w 344149"/>
              <a:gd name="connsiteY5" fmla="*/ 190500 h 292100"/>
              <a:gd name="connsiteX6" fmla="*/ 330200 w 344149"/>
              <a:gd name="connsiteY6" fmla="*/ 152400 h 292100"/>
              <a:gd name="connsiteX7" fmla="*/ 254000 w 344149"/>
              <a:gd name="connsiteY7" fmla="*/ 88900 h 292100"/>
              <a:gd name="connsiteX8" fmla="*/ 190500 w 344149"/>
              <a:gd name="connsiteY8" fmla="*/ 0 h 292100"/>
              <a:gd name="connsiteX9" fmla="*/ 114300 w 344149"/>
              <a:gd name="connsiteY9" fmla="*/ 50800 h 292100"/>
              <a:gd name="connsiteX10" fmla="*/ 76200 w 344149"/>
              <a:gd name="connsiteY10" fmla="*/ 76200 h 292100"/>
              <a:gd name="connsiteX11" fmla="*/ 50800 w 344149"/>
              <a:gd name="connsiteY11" fmla="*/ 13970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4149" h="292100">
                <a:moveTo>
                  <a:pt x="0" y="114300"/>
                </a:moveTo>
                <a:cubicBezTo>
                  <a:pt x="104605" y="288641"/>
                  <a:pt x="-21020" y="90902"/>
                  <a:pt x="76200" y="215900"/>
                </a:cubicBezTo>
                <a:cubicBezTo>
                  <a:pt x="94942" y="239997"/>
                  <a:pt x="127000" y="292100"/>
                  <a:pt x="127000" y="292100"/>
                </a:cubicBezTo>
                <a:cubicBezTo>
                  <a:pt x="165264" y="266591"/>
                  <a:pt x="170784" y="260636"/>
                  <a:pt x="215900" y="241300"/>
                </a:cubicBezTo>
                <a:cubicBezTo>
                  <a:pt x="241407" y="230368"/>
                  <a:pt x="279021" y="222345"/>
                  <a:pt x="304800" y="215900"/>
                </a:cubicBezTo>
                <a:cubicBezTo>
                  <a:pt x="317500" y="207433"/>
                  <a:pt x="337231" y="204672"/>
                  <a:pt x="342900" y="190500"/>
                </a:cubicBezTo>
                <a:cubicBezTo>
                  <a:pt x="347872" y="178071"/>
                  <a:pt x="336842" y="164023"/>
                  <a:pt x="330200" y="152400"/>
                </a:cubicBezTo>
                <a:cubicBezTo>
                  <a:pt x="297636" y="95413"/>
                  <a:pt x="303599" y="105433"/>
                  <a:pt x="254000" y="88900"/>
                </a:cubicBezTo>
                <a:cubicBezTo>
                  <a:pt x="224367" y="0"/>
                  <a:pt x="254000" y="21167"/>
                  <a:pt x="190500" y="0"/>
                </a:cubicBezTo>
                <a:lnTo>
                  <a:pt x="114300" y="50800"/>
                </a:lnTo>
                <a:lnTo>
                  <a:pt x="76200" y="76200"/>
                </a:lnTo>
                <a:cubicBezTo>
                  <a:pt x="20149" y="160276"/>
                  <a:pt x="-1904" y="166052"/>
                  <a:pt x="50800" y="1397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Freeform 5"/>
          <p:cNvSpPr/>
          <p:nvPr/>
        </p:nvSpPr>
        <p:spPr>
          <a:xfrm>
            <a:off x="2875824" y="4140200"/>
            <a:ext cx="91932" cy="105969"/>
          </a:xfrm>
          <a:custGeom>
            <a:avLst/>
            <a:gdLst>
              <a:gd name="connsiteX0" fmla="*/ 12700 w 91932"/>
              <a:gd name="connsiteY0" fmla="*/ 76200 h 105969"/>
              <a:gd name="connsiteX1" fmla="*/ 76200 w 91932"/>
              <a:gd name="connsiteY1" fmla="*/ 101600 h 105969"/>
              <a:gd name="connsiteX2" fmla="*/ 25400 w 91932"/>
              <a:gd name="connsiteY2" fmla="*/ 0 h 105969"/>
              <a:gd name="connsiteX3" fmla="*/ 0 w 91932"/>
              <a:gd name="connsiteY3" fmla="*/ 38100 h 105969"/>
              <a:gd name="connsiteX4" fmla="*/ 63500 w 91932"/>
              <a:gd name="connsiteY4" fmla="*/ 88900 h 105969"/>
              <a:gd name="connsiteX5" fmla="*/ 25400 w 91932"/>
              <a:gd name="connsiteY5" fmla="*/ 12700 h 105969"/>
              <a:gd name="connsiteX6" fmla="*/ 38100 w 91932"/>
              <a:gd name="connsiteY6" fmla="*/ 50800 h 105969"/>
              <a:gd name="connsiteX7" fmla="*/ 12700 w 91932"/>
              <a:gd name="connsiteY7" fmla="*/ 76200 h 10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932" h="105969">
                <a:moveTo>
                  <a:pt x="12700" y="76200"/>
                </a:moveTo>
                <a:cubicBezTo>
                  <a:pt x="19050" y="84667"/>
                  <a:pt x="60080" y="117720"/>
                  <a:pt x="76200" y="101600"/>
                </a:cubicBezTo>
                <a:cubicBezTo>
                  <a:pt x="124870" y="52930"/>
                  <a:pt x="47061" y="14441"/>
                  <a:pt x="25400" y="0"/>
                </a:cubicBezTo>
                <a:cubicBezTo>
                  <a:pt x="16933" y="12700"/>
                  <a:pt x="0" y="22836"/>
                  <a:pt x="0" y="38100"/>
                </a:cubicBezTo>
                <a:cubicBezTo>
                  <a:pt x="0" y="76397"/>
                  <a:pt x="39710" y="80970"/>
                  <a:pt x="63500" y="88900"/>
                </a:cubicBezTo>
                <a:cubicBezTo>
                  <a:pt x="60368" y="79505"/>
                  <a:pt x="41813" y="12700"/>
                  <a:pt x="25400" y="12700"/>
                </a:cubicBezTo>
                <a:cubicBezTo>
                  <a:pt x="12013" y="12700"/>
                  <a:pt x="42333" y="38100"/>
                  <a:pt x="38100" y="50800"/>
                </a:cubicBezTo>
                <a:cubicBezTo>
                  <a:pt x="35423" y="58832"/>
                  <a:pt x="6350" y="67733"/>
                  <a:pt x="12700" y="7620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172222" y="3217972"/>
                <a:ext cx="2491002" cy="5754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2800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sk-SK" sz="28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sk-SK" sz="28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sk-SK" sz="2800" b="0" i="1" smtClean="0">
                              <a:latin typeface="Cambria Math"/>
                            </a:rPr>
                            <m:t>𝑣𝑟𝑎𝑡𝑛𝑎</m:t>
                          </m:r>
                        </m:sub>
                      </m:sSub>
                      <m:r>
                        <a:rPr lang="en-US" sz="2800" b="0" i="1" smtClean="0">
                          <a:latin typeface="Cambria Math"/>
                        </a:rPr>
                        <m:t>=−</m:t>
                      </m:r>
                      <m:r>
                        <a:rPr lang="en-US" sz="2800" b="0" i="1" smtClean="0">
                          <a:latin typeface="Cambria Math"/>
                        </a:rPr>
                        <m:t>𝑘</m:t>
                      </m:r>
                      <m:acc>
                        <m:accPr>
                          <m:chr m:val="⃗"/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sk-SK" sz="2800" dirty="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222" y="3217972"/>
                <a:ext cx="2491002" cy="5754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H="1">
            <a:off x="3663224" y="3524250"/>
            <a:ext cx="654674" cy="3238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4615724" y="3134464"/>
                <a:ext cx="3994876" cy="7795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2800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sk-SK" sz="28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sk-SK" sz="28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sk-SK" sz="2800" b="0" i="1" smtClean="0">
                              <a:latin typeface="Cambria Math"/>
                            </a:rPr>
                            <m:t>𝑧𝑜𝑡𝑟𝑣</m:t>
                          </m:r>
                        </m:sub>
                      </m:sSub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latin typeface="Cambria Math"/>
                        </a:rPr>
                        <m:t>𝑚𝑅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sk-SK" sz="2800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sk-SK" sz="2800"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sk-SK" sz="2800"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latin typeface="Cambria Math"/>
                                      </a:rPr>
                                      <m:t>𝜔</m:t>
                                    </m:r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800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80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𝜔</m:t>
                                    </m:r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sk-SK" sz="2800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724" y="3134464"/>
                <a:ext cx="3994876" cy="77957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/>
          <p:nvPr/>
        </p:nvCxnSpPr>
        <p:spPr>
          <a:xfrm flipV="1">
            <a:off x="4293242" y="2971800"/>
            <a:ext cx="284382" cy="5524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2243716" y="4495800"/>
                <a:ext cx="4667816" cy="7795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800" b="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sk-SK" sz="2800" b="0" i="1" smtClean="0">
                              <a:latin typeface="Cambria Math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sk-SK" sz="28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sk-SK" sz="2800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acc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r>
                        <a:rPr lang="sk-SK" sz="2800" b="0" i="1" smtClean="0">
                          <a:latin typeface="Cambria Math"/>
                        </a:rPr>
                        <m:t>−</m:t>
                      </m:r>
                      <m:r>
                        <a:rPr lang="sk-SK" sz="2800" b="0" i="1" smtClean="0">
                          <a:latin typeface="Cambria Math"/>
                        </a:rPr>
                        <m:t>𝑘</m:t>
                      </m:r>
                      <m:acc>
                        <m:accPr>
                          <m:chr m:val="⃗"/>
                          <m:ctrlPr>
                            <a:rPr lang="sk-SK" sz="28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sk-SK" sz="2800" i="1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sk-SK" sz="2800" b="0" i="1" smtClean="0">
                          <a:latin typeface="Cambria Math"/>
                        </a:rPr>
                        <m:t>+</m:t>
                      </m:r>
                      <m:r>
                        <a:rPr lang="en-US" sz="2800" b="0" i="1" smtClean="0">
                          <a:latin typeface="Cambria Math"/>
                        </a:rPr>
                        <m:t>𝑚𝑅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sk-SK" sz="2800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sk-SK" sz="2800"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sk-SK" sz="2800"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latin typeface="Cambria Math"/>
                                      </a:rPr>
                                      <m:t>𝜔</m:t>
                                    </m:r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800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80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𝜔</m:t>
                                    </m:r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sk-SK" sz="2800" dirty="0"/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3716" y="4495800"/>
                <a:ext cx="4667816" cy="77957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218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14400"/>
                <a:ext cx="8229600" cy="5211763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sk-SK" i="1">
                              <a:latin typeface="Cambria Math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sk-SK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sk-SK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acc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sk-SK" i="1">
                          <a:latin typeface="Cambria Math"/>
                        </a:rPr>
                        <m:t>−</m:t>
                      </m:r>
                      <m:r>
                        <a:rPr lang="sk-SK" i="1">
                          <a:latin typeface="Cambria Math"/>
                        </a:rPr>
                        <m:t>𝑘</m:t>
                      </m:r>
                      <m:acc>
                        <m:accPr>
                          <m:chr m:val="⃗"/>
                          <m:ctrlPr>
                            <a:rPr lang="sk-SK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sk-SK" i="1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sk-SK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</a:rPr>
                        <m:t>𝑚𝑅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sk-SK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sk-SK"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sk-SK"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𝜔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𝜔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acc>
                                  <m:accPr>
                                    <m:chr m:val="̈"/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</m:mr>
                            <m:mr>
                              <m:e>
                                <m:acc>
                                  <m:accPr>
                                    <m:chr m:val="̈"/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𝑅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sk-SK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sk-SK"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sk-SK"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𝜔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𝜔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sk-SK" dirty="0" smtClean="0"/>
                  <a:t>Rovnica nútených kmitov</a:t>
                </a:r>
                <a:r>
                  <a:rPr lang="en-US" dirty="0" smtClean="0"/>
                  <a:t>, r</a:t>
                </a:r>
                <a:r>
                  <a:rPr lang="sk-SK" dirty="0" smtClean="0"/>
                  <a:t>iešenie:</a:t>
                </a: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sk-SK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sk-SK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r>
                        <a:rPr lang="en-US" b="0" i="1" smtClean="0">
                          <a:latin typeface="Cambria Math"/>
                        </a:rPr>
                        <m:t>𝑅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sk-SK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sk-SK"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sk-SK"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𝜔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𝜔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sk-SK" dirty="0" smtClean="0"/>
              </a:p>
              <a:p>
                <a:pPr marL="0" indent="0">
                  <a:buNone/>
                </a:pPr>
                <a:r>
                  <a:rPr lang="sk-SK" b="1" dirty="0"/>
                  <a:t>Kružnica s polomerom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𝑹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/>
                              </a:rPr>
                              <m:t>𝝎</m:t>
                            </m:r>
                          </m:e>
                          <m:sup>
                            <m:r>
                              <a:rPr lang="en-US" b="1" i="1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/>
                              </a:rPr>
                              <m:t>𝝎</m:t>
                            </m:r>
                          </m:e>
                          <m:sup>
                            <m:r>
                              <a:rPr lang="en-US" b="1" i="1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>
                            <a:latin typeface="Cambria Math"/>
                          </a:rPr>
                          <m:t>−</m:t>
                        </m:r>
                        <m:sSubSup>
                          <m:sSub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b="1" i="1">
                                <a:latin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en-US" b="1" i="1">
                                <a:latin typeface="Cambria Math"/>
                              </a:rPr>
                              <m:t>𝟎</m:t>
                            </m:r>
                          </m:sub>
                          <m:sup>
                            <m:r>
                              <a:rPr lang="en-US" b="1" i="1">
                                <a:latin typeface="Cambria Math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b="1" dirty="0" smtClean="0"/>
                  <a:t> </a:t>
                </a:r>
                <a:r>
                  <a:rPr lang="sk-SK" b="1" dirty="0" smtClean="0"/>
                  <a:t>okolo závesu.</a:t>
                </a:r>
                <a:endParaRPr lang="sk-SK" b="1" dirty="0"/>
              </a:p>
              <a:p>
                <a:pPr marL="0" indent="0">
                  <a:buNone/>
                </a:pPr>
                <a:endParaRPr lang="sk-SK" dirty="0" smtClean="0"/>
              </a:p>
              <a:p>
                <a:pPr marL="0" indent="0">
                  <a:buNone/>
                </a:pPr>
                <a:r>
                  <a:rPr lang="sk-SK" sz="2400" dirty="0" smtClean="0"/>
                  <a:t>(</a:t>
                </a:r>
                <a:r>
                  <a:rPr lang="en-US" sz="2400" dirty="0"/>
                  <a:t>P</a:t>
                </a:r>
                <a:r>
                  <a:rPr lang="sk-SK" sz="2400" dirty="0"/>
                  <a:t>re makačov: vektor nahradíme komplexným číslom </a:t>
                </a:r>
                <a14:m>
                  <m:oMath xmlns:m="http://schemas.openxmlformats.org/officeDocument/2006/math">
                    <m:r>
                      <a:rPr lang="sk-SK" sz="2400" i="1">
                        <a:latin typeface="Cambria Math"/>
                      </a:rPr>
                      <m:t>𝑧</m:t>
                    </m:r>
                    <m:r>
                      <a:rPr lang="en-US" sz="2400" i="1">
                        <a:latin typeface="Cambria Math"/>
                      </a:rPr>
                      <m:t>=</m:t>
                    </m:r>
                    <m:r>
                      <a:rPr lang="en-US" sz="2400" i="1">
                        <a:latin typeface="Cambria Math"/>
                      </a:rPr>
                      <m:t>𝑥</m:t>
                    </m:r>
                    <m:r>
                      <a:rPr lang="en-US" sz="2400" i="1">
                        <a:latin typeface="Cambria Math"/>
                      </a:rPr>
                      <m:t>+</m:t>
                    </m:r>
                    <m:r>
                      <a:rPr lang="en-US" sz="2400" i="1">
                        <a:latin typeface="Cambria Math"/>
                      </a:rPr>
                      <m:t>𝑖𝑦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/>
                          </a:rPr>
                          <m:t>𝑖</m:t>
                        </m:r>
                        <m:r>
                          <a:rPr lang="en-US" sz="2400" i="1">
                            <a:latin typeface="Cambria Math"/>
                          </a:rPr>
                          <m:t>𝜔</m:t>
                        </m:r>
                        <m:r>
                          <a:rPr lang="en-US" sz="2400" i="1">
                            <a:latin typeface="Cambria Math"/>
                          </a:rPr>
                          <m:t>𝑡</m:t>
                        </m:r>
                      </m:sup>
                    </m:sSup>
                    <m:r>
                      <a:rPr lang="en-US" sz="24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sz="2400" i="1">
                            <a:latin typeface="Cambria Math"/>
                          </a:rPr>
                          <m:t>𝜔</m:t>
                        </m:r>
                        <m:r>
                          <a:rPr lang="en-US" sz="2400" i="1">
                            <a:latin typeface="Cambria Math"/>
                          </a:rPr>
                          <m:t>𝑡</m:t>
                        </m:r>
                      </m:e>
                    </m:func>
                    <m:r>
                      <a:rPr lang="en-US" sz="2400" i="1">
                        <a:latin typeface="Cambria Math"/>
                      </a:rPr>
                      <m:t>+</m:t>
                    </m:r>
                    <m:r>
                      <a:rPr lang="en-US" sz="2400" i="1">
                        <a:latin typeface="Cambria Math"/>
                      </a:rPr>
                      <m:t>𝑖</m:t>
                    </m:r>
                    <m:func>
                      <m:funcPr>
                        <m:ctrlPr>
                          <a:rPr lang="en-US" sz="2400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sz="2400" i="1">
                            <a:latin typeface="Cambria Math"/>
                          </a:rPr>
                          <m:t>𝜔</m:t>
                        </m:r>
                        <m:r>
                          <a:rPr lang="en-US" sz="2400" i="1">
                            <a:latin typeface="Cambria Math"/>
                          </a:rPr>
                          <m:t>𝑡</m:t>
                        </m:r>
                      </m:e>
                    </m:func>
                  </m:oMath>
                </a14:m>
                <a:r>
                  <a:rPr lang="en-US" sz="2400" dirty="0"/>
                  <a:t> a </a:t>
                </a:r>
                <a:r>
                  <a:rPr lang="sk-SK" sz="2400" dirty="0"/>
                  <a:t>riešime rovnicu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sk-SK" sz="2400" i="1">
                            <a:latin typeface="Cambria Math"/>
                          </a:rPr>
                        </m:ctrlPr>
                      </m:accPr>
                      <m:e>
                        <m:r>
                          <a:rPr lang="sk-SK" sz="2400" i="1">
                            <a:latin typeface="Cambria Math"/>
                          </a:rPr>
                          <m:t>𝑧</m:t>
                        </m:r>
                      </m:e>
                    </m:acc>
                    <m:r>
                      <a:rPr lang="en-US" sz="2400" i="1">
                        <a:latin typeface="Cambria Math"/>
                      </a:rPr>
                      <m:t>+</m:t>
                    </m:r>
                    <m:sSubSup>
                      <m:sSubSupPr>
                        <m:ctrlPr>
                          <a:rPr lang="en-US" sz="24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sz="2400" i="1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sz="2400" i="1">
                        <a:latin typeface="Cambria Math"/>
                      </a:rPr>
                      <m:t>𝑧</m:t>
                    </m:r>
                    <m:r>
                      <a:rPr lang="en-US" sz="2400" i="1">
                        <a:latin typeface="Cambria Math"/>
                      </a:rPr>
                      <m:t>=</m:t>
                    </m:r>
                    <m:r>
                      <a:rPr lang="en-US" sz="2400" i="1">
                        <a:latin typeface="Cambria Math"/>
                      </a:rPr>
                      <m:t>𝑅</m:t>
                    </m:r>
                    <m:sSup>
                      <m:sSupPr>
                        <m:ctrlPr>
                          <a:rPr lang="en-US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</a:rPr>
                          <m:t>𝜔</m:t>
                        </m:r>
                      </m:e>
                      <m:sup>
                        <m:r>
                          <a:rPr lang="en-US" sz="2400" i="1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/>
                          </a:rPr>
                          <m:t>𝑖</m:t>
                        </m:r>
                        <m:r>
                          <a:rPr lang="en-US" sz="2400" i="1">
                            <a:latin typeface="Cambria Math"/>
                          </a:rPr>
                          <m:t>𝜔</m:t>
                        </m:r>
                        <m:r>
                          <a:rPr lang="en-US" sz="2400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2400" dirty="0"/>
                  <a:t>)</a:t>
                </a:r>
                <a:endParaRPr lang="sk-SK" sz="2400" dirty="0"/>
              </a:p>
              <a:p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14400"/>
                <a:ext cx="8229600" cy="5211763"/>
              </a:xfrm>
              <a:blipFill rotWithShape="1">
                <a:blip r:embed="rId2"/>
                <a:stretch>
                  <a:fillRect l="-1481" r="-1481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7924800" y="3810000"/>
            <a:ext cx="734288" cy="959150"/>
            <a:chOff x="3581401" y="2884485"/>
            <a:chExt cx="734288" cy="959150"/>
          </a:xfrm>
        </p:grpSpPr>
        <p:grpSp>
          <p:nvGrpSpPr>
            <p:cNvPr id="6" name="Group 5"/>
            <p:cNvGrpSpPr/>
            <p:nvPr/>
          </p:nvGrpSpPr>
          <p:grpSpPr>
            <a:xfrm>
              <a:off x="3581401" y="2884485"/>
              <a:ext cx="734288" cy="959150"/>
              <a:chOff x="7633551" y="4591849"/>
              <a:chExt cx="646849" cy="1137122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7633551" y="4591849"/>
                <a:ext cx="280007" cy="705649"/>
                <a:chOff x="7721600" y="3759185"/>
                <a:chExt cx="280007" cy="705649"/>
              </a:xfrm>
            </p:grpSpPr>
            <p:sp>
              <p:nvSpPr>
                <p:cNvPr id="10" name="Freeform 9"/>
                <p:cNvSpPr/>
                <p:nvPr/>
              </p:nvSpPr>
              <p:spPr>
                <a:xfrm>
                  <a:off x="7874000" y="4140200"/>
                  <a:ext cx="38100" cy="324634"/>
                </a:xfrm>
                <a:custGeom>
                  <a:avLst/>
                  <a:gdLst>
                    <a:gd name="connsiteX0" fmla="*/ 12700 w 38100"/>
                    <a:gd name="connsiteY0" fmla="*/ 134134 h 324634"/>
                    <a:gd name="connsiteX1" fmla="*/ 25400 w 38100"/>
                    <a:gd name="connsiteY1" fmla="*/ 197634 h 324634"/>
                    <a:gd name="connsiteX2" fmla="*/ 12700 w 38100"/>
                    <a:gd name="connsiteY2" fmla="*/ 235734 h 324634"/>
                    <a:gd name="connsiteX3" fmla="*/ 0 w 38100"/>
                    <a:gd name="connsiteY3" fmla="*/ 197634 h 324634"/>
                    <a:gd name="connsiteX4" fmla="*/ 12700 w 38100"/>
                    <a:gd name="connsiteY4" fmla="*/ 7134 h 324634"/>
                    <a:gd name="connsiteX5" fmla="*/ 25400 w 38100"/>
                    <a:gd name="connsiteY5" fmla="*/ 121434 h 324634"/>
                    <a:gd name="connsiteX6" fmla="*/ 38100 w 38100"/>
                    <a:gd name="connsiteY6" fmla="*/ 223034 h 324634"/>
                    <a:gd name="connsiteX7" fmla="*/ 25400 w 38100"/>
                    <a:gd name="connsiteY7" fmla="*/ 324634 h 324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100" h="324634">
                      <a:moveTo>
                        <a:pt x="12700" y="134134"/>
                      </a:moveTo>
                      <a:cubicBezTo>
                        <a:pt x="16933" y="155301"/>
                        <a:pt x="25400" y="176048"/>
                        <a:pt x="25400" y="197634"/>
                      </a:cubicBezTo>
                      <a:cubicBezTo>
                        <a:pt x="25400" y="211021"/>
                        <a:pt x="26087" y="235734"/>
                        <a:pt x="12700" y="235734"/>
                      </a:cubicBezTo>
                      <a:cubicBezTo>
                        <a:pt x="-687" y="235734"/>
                        <a:pt x="4233" y="210334"/>
                        <a:pt x="0" y="197634"/>
                      </a:cubicBezTo>
                      <a:cubicBezTo>
                        <a:pt x="4233" y="134134"/>
                        <a:pt x="-7425" y="67509"/>
                        <a:pt x="12700" y="7134"/>
                      </a:cubicBezTo>
                      <a:cubicBezTo>
                        <a:pt x="24822" y="-29233"/>
                        <a:pt x="20921" y="83362"/>
                        <a:pt x="25400" y="121434"/>
                      </a:cubicBezTo>
                      <a:cubicBezTo>
                        <a:pt x="29388" y="155330"/>
                        <a:pt x="33867" y="189167"/>
                        <a:pt x="38100" y="223034"/>
                      </a:cubicBezTo>
                      <a:cubicBezTo>
                        <a:pt x="21293" y="290262"/>
                        <a:pt x="25400" y="256380"/>
                        <a:pt x="25400" y="324634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7721600" y="3810000"/>
                  <a:ext cx="280007" cy="254314"/>
                </a:xfrm>
                <a:custGeom>
                  <a:avLst/>
                  <a:gdLst>
                    <a:gd name="connsiteX0" fmla="*/ 0 w 280007"/>
                    <a:gd name="connsiteY0" fmla="*/ 215900 h 254314"/>
                    <a:gd name="connsiteX1" fmla="*/ 127000 w 280007"/>
                    <a:gd name="connsiteY1" fmla="*/ 241300 h 254314"/>
                    <a:gd name="connsiteX2" fmla="*/ 228600 w 280007"/>
                    <a:gd name="connsiteY2" fmla="*/ 215900 h 254314"/>
                    <a:gd name="connsiteX3" fmla="*/ 279400 w 280007"/>
                    <a:gd name="connsiteY3" fmla="*/ 139700 h 254314"/>
                    <a:gd name="connsiteX4" fmla="*/ 254000 w 280007"/>
                    <a:gd name="connsiteY4" fmla="*/ 38100 h 254314"/>
                    <a:gd name="connsiteX5" fmla="*/ 177800 w 280007"/>
                    <a:gd name="connsiteY5" fmla="*/ 0 h 254314"/>
                    <a:gd name="connsiteX6" fmla="*/ 114300 w 280007"/>
                    <a:gd name="connsiteY6" fmla="*/ 12700 h 254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0007" h="254314">
                      <a:moveTo>
                        <a:pt x="0" y="215900"/>
                      </a:moveTo>
                      <a:cubicBezTo>
                        <a:pt x="78295" y="262877"/>
                        <a:pt x="42543" y="260790"/>
                        <a:pt x="127000" y="241300"/>
                      </a:cubicBezTo>
                      <a:cubicBezTo>
                        <a:pt x="161015" y="233450"/>
                        <a:pt x="228600" y="215900"/>
                        <a:pt x="228600" y="215900"/>
                      </a:cubicBezTo>
                      <a:cubicBezTo>
                        <a:pt x="245533" y="190500"/>
                        <a:pt x="285387" y="169634"/>
                        <a:pt x="279400" y="139700"/>
                      </a:cubicBezTo>
                      <a:cubicBezTo>
                        <a:pt x="278768" y="136538"/>
                        <a:pt x="264414" y="51117"/>
                        <a:pt x="254000" y="38100"/>
                      </a:cubicBezTo>
                      <a:cubicBezTo>
                        <a:pt x="236095" y="15719"/>
                        <a:pt x="202899" y="8366"/>
                        <a:pt x="177800" y="0"/>
                      </a:cubicBezTo>
                      <a:lnTo>
                        <a:pt x="114300" y="1270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>
                  <a:off x="7835897" y="3759185"/>
                  <a:ext cx="107015" cy="152415"/>
                </a:xfrm>
                <a:custGeom>
                  <a:avLst/>
                  <a:gdLst>
                    <a:gd name="connsiteX0" fmla="*/ 38103 w 107015"/>
                    <a:gd name="connsiteY0" fmla="*/ 152415 h 152415"/>
                    <a:gd name="connsiteX1" fmla="*/ 25403 w 107015"/>
                    <a:gd name="connsiteY1" fmla="*/ 50815 h 152415"/>
                    <a:gd name="connsiteX2" fmla="*/ 88903 w 107015"/>
                    <a:gd name="connsiteY2" fmla="*/ 15 h 15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7015" h="152415">
                      <a:moveTo>
                        <a:pt x="38103" y="152415"/>
                      </a:moveTo>
                      <a:cubicBezTo>
                        <a:pt x="7696" y="101737"/>
                        <a:pt x="-23302" y="93432"/>
                        <a:pt x="25403" y="50815"/>
                      </a:cubicBezTo>
                      <a:cubicBezTo>
                        <a:pt x="86144" y="-2333"/>
                        <a:pt x="134762" y="15"/>
                        <a:pt x="88903" y="15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sp>
            <p:nvSpPr>
              <p:cNvPr id="9" name="Freeform 8"/>
              <p:cNvSpPr/>
              <p:nvPr/>
            </p:nvSpPr>
            <p:spPr>
              <a:xfrm>
                <a:off x="7720665" y="5029200"/>
                <a:ext cx="559735" cy="699771"/>
              </a:xfrm>
              <a:custGeom>
                <a:avLst/>
                <a:gdLst>
                  <a:gd name="connsiteX0" fmla="*/ 559735 w 559735"/>
                  <a:gd name="connsiteY0" fmla="*/ 0 h 699771"/>
                  <a:gd name="connsiteX1" fmla="*/ 508935 w 559735"/>
                  <a:gd name="connsiteY1" fmla="*/ 63500 h 699771"/>
                  <a:gd name="connsiteX2" fmla="*/ 458135 w 559735"/>
                  <a:gd name="connsiteY2" fmla="*/ 177800 h 699771"/>
                  <a:gd name="connsiteX3" fmla="*/ 407335 w 559735"/>
                  <a:gd name="connsiteY3" fmla="*/ 215900 h 699771"/>
                  <a:gd name="connsiteX4" fmla="*/ 331135 w 559735"/>
                  <a:gd name="connsiteY4" fmla="*/ 342900 h 699771"/>
                  <a:gd name="connsiteX5" fmla="*/ 305735 w 559735"/>
                  <a:gd name="connsiteY5" fmla="*/ 381000 h 699771"/>
                  <a:gd name="connsiteX6" fmla="*/ 242235 w 559735"/>
                  <a:gd name="connsiteY6" fmla="*/ 457200 h 699771"/>
                  <a:gd name="connsiteX7" fmla="*/ 166035 w 559735"/>
                  <a:gd name="connsiteY7" fmla="*/ 533400 h 699771"/>
                  <a:gd name="connsiteX8" fmla="*/ 127935 w 559735"/>
                  <a:gd name="connsiteY8" fmla="*/ 571500 h 699771"/>
                  <a:gd name="connsiteX9" fmla="*/ 89835 w 559735"/>
                  <a:gd name="connsiteY9" fmla="*/ 609600 h 699771"/>
                  <a:gd name="connsiteX10" fmla="*/ 51735 w 559735"/>
                  <a:gd name="connsiteY10" fmla="*/ 609600 h 699771"/>
                  <a:gd name="connsiteX11" fmla="*/ 935 w 559735"/>
                  <a:gd name="connsiteY11" fmla="*/ 622300 h 699771"/>
                  <a:gd name="connsiteX12" fmla="*/ 39035 w 559735"/>
                  <a:gd name="connsiteY12" fmla="*/ 698500 h 699771"/>
                  <a:gd name="connsiteX13" fmla="*/ 89835 w 559735"/>
                  <a:gd name="connsiteY13" fmla="*/ 685800 h 699771"/>
                  <a:gd name="connsiteX14" fmla="*/ 115235 w 559735"/>
                  <a:gd name="connsiteY14" fmla="*/ 647700 h 699771"/>
                  <a:gd name="connsiteX15" fmla="*/ 77135 w 559735"/>
                  <a:gd name="connsiteY15" fmla="*/ 635000 h 699771"/>
                  <a:gd name="connsiteX16" fmla="*/ 39035 w 559735"/>
                  <a:gd name="connsiteY16" fmla="*/ 609600 h 699771"/>
                  <a:gd name="connsiteX17" fmla="*/ 935 w 559735"/>
                  <a:gd name="connsiteY17" fmla="*/ 622300 h 699771"/>
                  <a:gd name="connsiteX18" fmla="*/ 64435 w 559735"/>
                  <a:gd name="connsiteY18" fmla="*/ 673100 h 699771"/>
                  <a:gd name="connsiteX19" fmla="*/ 89835 w 559735"/>
                  <a:gd name="connsiteY19" fmla="*/ 635000 h 699771"/>
                  <a:gd name="connsiteX20" fmla="*/ 13635 w 559735"/>
                  <a:gd name="connsiteY20" fmla="*/ 647700 h 699771"/>
                  <a:gd name="connsiteX21" fmla="*/ 51735 w 559735"/>
                  <a:gd name="connsiteY21" fmla="*/ 660400 h 699771"/>
                  <a:gd name="connsiteX22" fmla="*/ 64435 w 559735"/>
                  <a:gd name="connsiteY22" fmla="*/ 635000 h 69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59735" h="699771">
                    <a:moveTo>
                      <a:pt x="559735" y="0"/>
                    </a:moveTo>
                    <a:cubicBezTo>
                      <a:pt x="542802" y="21167"/>
                      <a:pt x="522384" y="39965"/>
                      <a:pt x="508935" y="63500"/>
                    </a:cubicBezTo>
                    <a:cubicBezTo>
                      <a:pt x="488249" y="99700"/>
                      <a:pt x="481262" y="143109"/>
                      <a:pt x="458135" y="177800"/>
                    </a:cubicBezTo>
                    <a:cubicBezTo>
                      <a:pt x="446394" y="195412"/>
                      <a:pt x="424268" y="203200"/>
                      <a:pt x="407335" y="215900"/>
                    </a:cubicBezTo>
                    <a:cubicBezTo>
                      <a:pt x="381935" y="258233"/>
                      <a:pt x="358520" y="301823"/>
                      <a:pt x="331135" y="342900"/>
                    </a:cubicBezTo>
                    <a:cubicBezTo>
                      <a:pt x="322668" y="355600"/>
                      <a:pt x="315106" y="368952"/>
                      <a:pt x="305735" y="381000"/>
                    </a:cubicBezTo>
                    <a:cubicBezTo>
                      <a:pt x="285436" y="407099"/>
                      <a:pt x="264577" y="432827"/>
                      <a:pt x="242235" y="457200"/>
                    </a:cubicBezTo>
                    <a:cubicBezTo>
                      <a:pt x="217962" y="483679"/>
                      <a:pt x="191435" y="508000"/>
                      <a:pt x="166035" y="533400"/>
                    </a:cubicBezTo>
                    <a:lnTo>
                      <a:pt x="127935" y="571500"/>
                    </a:lnTo>
                    <a:lnTo>
                      <a:pt x="89835" y="609600"/>
                    </a:lnTo>
                    <a:cubicBezTo>
                      <a:pt x="62232" y="692410"/>
                      <a:pt x="96050" y="624372"/>
                      <a:pt x="51735" y="609600"/>
                    </a:cubicBezTo>
                    <a:cubicBezTo>
                      <a:pt x="35176" y="604080"/>
                      <a:pt x="17868" y="618067"/>
                      <a:pt x="935" y="622300"/>
                    </a:cubicBezTo>
                    <a:cubicBezTo>
                      <a:pt x="5866" y="637093"/>
                      <a:pt x="20571" y="692345"/>
                      <a:pt x="39035" y="698500"/>
                    </a:cubicBezTo>
                    <a:cubicBezTo>
                      <a:pt x="55594" y="704020"/>
                      <a:pt x="72902" y="690033"/>
                      <a:pt x="89835" y="685800"/>
                    </a:cubicBezTo>
                    <a:cubicBezTo>
                      <a:pt x="98302" y="673100"/>
                      <a:pt x="118937" y="662508"/>
                      <a:pt x="115235" y="647700"/>
                    </a:cubicBezTo>
                    <a:cubicBezTo>
                      <a:pt x="111988" y="634713"/>
                      <a:pt x="89109" y="640987"/>
                      <a:pt x="77135" y="635000"/>
                    </a:cubicBezTo>
                    <a:cubicBezTo>
                      <a:pt x="63483" y="628174"/>
                      <a:pt x="51735" y="618067"/>
                      <a:pt x="39035" y="609600"/>
                    </a:cubicBezTo>
                    <a:cubicBezTo>
                      <a:pt x="26335" y="613833"/>
                      <a:pt x="4182" y="609313"/>
                      <a:pt x="935" y="622300"/>
                    </a:cubicBezTo>
                    <a:cubicBezTo>
                      <a:pt x="-7903" y="657651"/>
                      <a:pt x="48396" y="667754"/>
                      <a:pt x="64435" y="673100"/>
                    </a:cubicBezTo>
                    <a:cubicBezTo>
                      <a:pt x="72902" y="660400"/>
                      <a:pt x="103487" y="641826"/>
                      <a:pt x="89835" y="635000"/>
                    </a:cubicBezTo>
                    <a:cubicBezTo>
                      <a:pt x="66803" y="623484"/>
                      <a:pt x="35061" y="633416"/>
                      <a:pt x="13635" y="647700"/>
                    </a:cubicBezTo>
                    <a:cubicBezTo>
                      <a:pt x="2496" y="655126"/>
                      <a:pt x="38748" y="663647"/>
                      <a:pt x="51735" y="660400"/>
                    </a:cubicBezTo>
                    <a:cubicBezTo>
                      <a:pt x="60918" y="658104"/>
                      <a:pt x="60202" y="643467"/>
                      <a:pt x="64435" y="6350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3780001" y="3276600"/>
              <a:ext cx="477279" cy="51010"/>
            </a:xfrm>
            <a:custGeom>
              <a:avLst/>
              <a:gdLst>
                <a:gd name="connsiteX0" fmla="*/ 4599 w 477279"/>
                <a:gd name="connsiteY0" fmla="*/ 25400 h 51010"/>
                <a:gd name="connsiteX1" fmla="*/ 271299 w 477279"/>
                <a:gd name="connsiteY1" fmla="*/ 38100 h 51010"/>
                <a:gd name="connsiteX2" fmla="*/ 385599 w 477279"/>
                <a:gd name="connsiteY2" fmla="*/ 25400 h 51010"/>
                <a:gd name="connsiteX3" fmla="*/ 436399 w 477279"/>
                <a:gd name="connsiteY3" fmla="*/ 12700 h 51010"/>
                <a:gd name="connsiteX4" fmla="*/ 474499 w 477279"/>
                <a:gd name="connsiteY4" fmla="*/ 0 h 51010"/>
                <a:gd name="connsiteX5" fmla="*/ 398299 w 477279"/>
                <a:gd name="connsiteY5" fmla="*/ 12700 h 51010"/>
                <a:gd name="connsiteX6" fmla="*/ 220499 w 477279"/>
                <a:gd name="connsiteY6" fmla="*/ 25400 h 51010"/>
                <a:gd name="connsiteX7" fmla="*/ 144299 w 477279"/>
                <a:gd name="connsiteY7" fmla="*/ 38100 h 51010"/>
                <a:gd name="connsiteX8" fmla="*/ 106199 w 477279"/>
                <a:gd name="connsiteY8" fmla="*/ 50800 h 51010"/>
                <a:gd name="connsiteX9" fmla="*/ 4599 w 477279"/>
                <a:gd name="connsiteY9" fmla="*/ 25400 h 5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7279" h="51010">
                  <a:moveTo>
                    <a:pt x="4599" y="25400"/>
                  </a:moveTo>
                  <a:cubicBezTo>
                    <a:pt x="32116" y="23283"/>
                    <a:pt x="182298" y="38100"/>
                    <a:pt x="271299" y="38100"/>
                  </a:cubicBezTo>
                  <a:cubicBezTo>
                    <a:pt x="309633" y="38100"/>
                    <a:pt x="347710" y="31229"/>
                    <a:pt x="385599" y="25400"/>
                  </a:cubicBezTo>
                  <a:cubicBezTo>
                    <a:pt x="402851" y="22746"/>
                    <a:pt x="419616" y="17495"/>
                    <a:pt x="436399" y="12700"/>
                  </a:cubicBezTo>
                  <a:cubicBezTo>
                    <a:pt x="449271" y="9022"/>
                    <a:pt x="487886" y="0"/>
                    <a:pt x="474499" y="0"/>
                  </a:cubicBezTo>
                  <a:cubicBezTo>
                    <a:pt x="448749" y="0"/>
                    <a:pt x="423922" y="10138"/>
                    <a:pt x="398299" y="12700"/>
                  </a:cubicBezTo>
                  <a:cubicBezTo>
                    <a:pt x="339176" y="18612"/>
                    <a:pt x="279766" y="21167"/>
                    <a:pt x="220499" y="25400"/>
                  </a:cubicBezTo>
                  <a:cubicBezTo>
                    <a:pt x="195099" y="29633"/>
                    <a:pt x="169436" y="32514"/>
                    <a:pt x="144299" y="38100"/>
                  </a:cubicBezTo>
                  <a:cubicBezTo>
                    <a:pt x="131231" y="41004"/>
                    <a:pt x="119504" y="49322"/>
                    <a:pt x="106199" y="50800"/>
                  </a:cubicBezTo>
                  <a:cubicBezTo>
                    <a:pt x="80954" y="53605"/>
                    <a:pt x="-22918" y="27517"/>
                    <a:pt x="4599" y="2540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63938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Čo teda s teóriou?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 smtClean="0"/>
              <a:t>Vzťah pre polomery stabilných trajektórií</a:t>
            </a:r>
          </a:p>
          <a:p>
            <a:r>
              <a:rPr lang="sk-SK" dirty="0" smtClean="0"/>
              <a:t>Vysvetliť zvláštnu stabilitu</a:t>
            </a:r>
          </a:p>
          <a:p>
            <a:r>
              <a:rPr lang="sk-SK" dirty="0" smtClean="0"/>
              <a:t>Iné typy pohybov</a:t>
            </a:r>
          </a:p>
          <a:p>
            <a:pPr lvl="1"/>
            <a:r>
              <a:rPr lang="sk-SK" dirty="0" smtClean="0"/>
              <a:t>Napísať nezjednodušené pohybové rovnice v sférických súradniciach (ľahko v Lagrangeovskej mechanike)</a:t>
            </a:r>
          </a:p>
          <a:p>
            <a:pPr lvl="1"/>
            <a:r>
              <a:rPr lang="sk-SK" dirty="0" smtClean="0"/>
              <a:t>Eulerova metóda alebo ansatz</a:t>
            </a:r>
          </a:p>
          <a:p>
            <a:r>
              <a:rPr lang="sk-SK" dirty="0" smtClean="0"/>
              <a:t>Chaos?</a:t>
            </a:r>
          </a:p>
          <a:p>
            <a:pPr lvl="1"/>
            <a:r>
              <a:rPr lang="en-US" dirty="0"/>
              <a:t>Tom Duncan. Advanced Physics (John Murray, 2000</a:t>
            </a:r>
            <a:r>
              <a:rPr lang="en-US" dirty="0" smtClean="0"/>
              <a:t>)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hlinkClick r:id="rId2"/>
              </a:rPr>
              <a:t>http</a:t>
            </a:r>
            <a:r>
              <a:rPr lang="sk-SK" dirty="0">
                <a:hlinkClick r:id="rId2"/>
              </a:rPr>
              <a:t>://</a:t>
            </a:r>
            <a:r>
              <a:rPr lang="sk-SK" dirty="0" smtClean="0">
                <a:hlinkClick r:id="rId2"/>
              </a:rPr>
              <a:t>www.internetarchaeology.org/www.geocities.com/Templarser/chaos.html</a:t>
            </a:r>
            <a:endParaRPr lang="sk-SK" dirty="0" smtClean="0"/>
          </a:p>
          <a:p>
            <a:pPr lvl="1"/>
            <a:r>
              <a:rPr lang="en-US" dirty="0"/>
              <a:t>B. Horton, J. </a:t>
            </a:r>
            <a:r>
              <a:rPr lang="en-US" dirty="0" err="1"/>
              <a:t>Sieber</a:t>
            </a:r>
            <a:r>
              <a:rPr lang="en-US" dirty="0"/>
              <a:t>, J. M. T. Thompson, and M. </a:t>
            </a:r>
            <a:r>
              <a:rPr lang="en-US" dirty="0" err="1"/>
              <a:t>Wiercigroch</a:t>
            </a:r>
            <a:r>
              <a:rPr lang="en-US" dirty="0"/>
              <a:t>. Dynamics of the nearly </a:t>
            </a:r>
            <a:r>
              <a:rPr lang="en-US" dirty="0" smtClean="0"/>
              <a:t>parametric</a:t>
            </a:r>
            <a:r>
              <a:rPr lang="sk-SK" dirty="0" smtClean="0"/>
              <a:t> </a:t>
            </a:r>
            <a:r>
              <a:rPr lang="en-US" dirty="0" smtClean="0"/>
              <a:t>pendulum</a:t>
            </a:r>
            <a:r>
              <a:rPr lang="en-US" dirty="0"/>
              <a:t>. Int. J. </a:t>
            </a:r>
            <a:r>
              <a:rPr lang="en-US" dirty="0" smtClean="0"/>
              <a:t>Non-</a:t>
            </a:r>
            <a:r>
              <a:rPr lang="sk-SK" dirty="0" smtClean="0"/>
              <a:t>L</a:t>
            </a:r>
            <a:r>
              <a:rPr lang="en-US" dirty="0" err="1" smtClean="0"/>
              <a:t>inear</a:t>
            </a:r>
            <a:r>
              <a:rPr lang="en-US" dirty="0" smtClean="0"/>
              <a:t> </a:t>
            </a:r>
            <a:r>
              <a:rPr lang="en-US" dirty="0"/>
              <a:t>Mech. 46, 2, 436–442 (2011), </a:t>
            </a:r>
            <a:r>
              <a:rPr lang="en-US" dirty="0" smtClean="0"/>
              <a:t>arXiv:0803.1662v3</a:t>
            </a:r>
            <a:endParaRPr lang="en-US" dirty="0"/>
          </a:p>
          <a:p>
            <a:pPr lvl="1"/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8283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3657600"/>
            <a:ext cx="7772400" cy="1362075"/>
          </a:xfrm>
        </p:spPr>
        <p:txBody>
          <a:bodyPr anchor="b"/>
          <a:lstStyle/>
          <a:p>
            <a:r>
              <a:rPr lang="sk-SK" dirty="0" smtClean="0"/>
              <a:t>Ďakujem za </a:t>
            </a:r>
            <a:r>
              <a:rPr lang="sk-SK" dirty="0" smtClean="0"/>
              <a:t>pozornosť</a:t>
            </a:r>
            <a:endParaRPr lang="sk-S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36600" y="5029200"/>
            <a:ext cx="7721600" cy="1500187"/>
          </a:xfrm>
        </p:spPr>
        <p:txBody>
          <a:bodyPr anchor="t">
            <a:normAutofit/>
          </a:bodyPr>
          <a:lstStyle/>
          <a:p>
            <a:r>
              <a:rPr lang="sk-SK" dirty="0"/>
              <a:t>A za linky  IYPT Reference </a:t>
            </a:r>
            <a:r>
              <a:rPr lang="sk-SK" dirty="0" smtClean="0"/>
              <a:t>kitu</a:t>
            </a: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>Ilya Martchenko, Matej Badin, Reza </a:t>
            </a:r>
            <a:r>
              <a:rPr lang="sk-SK" dirty="0"/>
              <a:t>Montazeri </a:t>
            </a:r>
            <a:r>
              <a:rPr lang="sk-SK" dirty="0" smtClean="0"/>
              <a:t>Namin, and </a:t>
            </a:r>
            <a:r>
              <a:rPr lang="sk-SK" dirty="0"/>
              <a:t>Andrei </a:t>
            </a:r>
            <a:r>
              <a:rPr lang="sk-SK" dirty="0" smtClean="0"/>
              <a:t>Schetnikov: </a:t>
            </a:r>
            <a:r>
              <a:rPr lang="en-US" dirty="0"/>
              <a:t>Preparation to the Young Physicists’ Tournaments’ </a:t>
            </a:r>
            <a:r>
              <a:rPr lang="en-US" dirty="0" smtClean="0"/>
              <a:t>2016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hlinkClick r:id="rId2"/>
              </a:rPr>
              <a:t>http</a:t>
            </a:r>
            <a:r>
              <a:rPr lang="sk-SK" dirty="0">
                <a:hlinkClick r:id="rId2"/>
              </a:rPr>
              <a:t>://</a:t>
            </a:r>
            <a:r>
              <a:rPr lang="sk-SK" dirty="0" smtClean="0">
                <a:hlinkClick r:id="rId2"/>
              </a:rPr>
              <a:t>kit.ilyam.org/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600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2. Omeškané </a:t>
            </a:r>
            <a:r>
              <a:rPr lang="sk-SK" dirty="0" smtClean="0"/>
              <a:t>kyvadlo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 smtClean="0"/>
              <a:t>Kyvadlo </a:t>
            </a:r>
            <a:r>
              <a:rPr lang="sk-SK" dirty="0"/>
              <a:t>pozostáva z pevnej nite a </a:t>
            </a:r>
            <a:r>
              <a:rPr lang="sk-SK" dirty="0" smtClean="0"/>
              <a:t>závažia.</a:t>
            </a:r>
          </a:p>
          <a:p>
            <a:pPr marL="0" indent="0">
              <a:buNone/>
            </a:pPr>
            <a:r>
              <a:rPr lang="sk-SK" dirty="0" smtClean="0"/>
              <a:t>Ak </a:t>
            </a:r>
            <a:r>
              <a:rPr lang="sk-SK" dirty="0"/>
              <a:t>bude uchytenie kyvadla krúžiť po horizontálnej kružnici, závažie môže za istých podmienok krúžiť po kružnici z menším </a:t>
            </a:r>
            <a:r>
              <a:rPr lang="sk-SK" dirty="0" smtClean="0"/>
              <a:t>polomerom.</a:t>
            </a:r>
          </a:p>
          <a:p>
            <a:pPr marL="0" indent="0">
              <a:buNone/>
            </a:pPr>
            <a:r>
              <a:rPr lang="sk-SK" dirty="0" smtClean="0"/>
              <a:t>Preskúmajte </a:t>
            </a:r>
            <a:r>
              <a:rPr lang="sk-SK" b="1" dirty="0"/>
              <a:t>pohyb</a:t>
            </a:r>
            <a:r>
              <a:rPr lang="sk-SK" dirty="0"/>
              <a:t> a </a:t>
            </a:r>
            <a:r>
              <a:rPr lang="sk-SK" b="1" dirty="0"/>
              <a:t>stabilné trajektórie</a:t>
            </a:r>
            <a:r>
              <a:rPr lang="sk-SK" dirty="0"/>
              <a:t> závažia</a:t>
            </a:r>
            <a:r>
              <a:rPr lang="sk-SK" dirty="0" smtClean="0"/>
              <a:t>.</a:t>
            </a: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370001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verted Pendulu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Invertované kyvadlo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400800"/>
            <a:ext cx="8686800" cy="381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2000" dirty="0"/>
              <a:t>http://</a:t>
            </a:r>
            <a:r>
              <a:rPr lang="sk-SK" sz="2000" dirty="0" smtClean="0"/>
              <a:t>sciencedemonstrations.fas.harvard.edu/presentations/inverted-pendulum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403664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Rovnováha invertovaného kyvadla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81600"/>
          </a:xfrm>
        </p:spPr>
        <p:txBody>
          <a:bodyPr>
            <a:normAutofit lnSpcReduction="10000"/>
          </a:bodyPr>
          <a:lstStyle/>
          <a:p>
            <a:r>
              <a:rPr lang="sk-SK" dirty="0" smtClean="0"/>
              <a:t>Ťahanie nadol: pootočenie dohora</a:t>
            </a:r>
          </a:p>
          <a:p>
            <a:r>
              <a:rPr lang="sk-SK" dirty="0" smtClean="0"/>
              <a:t>Tlačenie nahor: pootočenie dole, ale menej</a:t>
            </a:r>
          </a:p>
          <a:p>
            <a:pPr lvl="1"/>
            <a:r>
              <a:rPr lang="sk-SK" dirty="0" smtClean="0"/>
              <a:t>kyvadlo je bližšie k zvislici,</a:t>
            </a:r>
            <a:br>
              <a:rPr lang="sk-SK" dirty="0" smtClean="0"/>
            </a:br>
            <a:r>
              <a:rPr lang="sk-SK" dirty="0" smtClean="0"/>
              <a:t>menší moment zotrvačnej sily</a:t>
            </a:r>
          </a:p>
          <a:p>
            <a:r>
              <a:rPr lang="sk-SK" dirty="0" smtClean="0"/>
              <a:t>Rovnováha aj v zdanlivo</a:t>
            </a:r>
            <a:br>
              <a:rPr lang="sk-SK" dirty="0" smtClean="0"/>
            </a:br>
            <a:r>
              <a:rPr lang="sk-SK" dirty="0" smtClean="0"/>
              <a:t>najnevýhodnejšej polohe:</a:t>
            </a:r>
            <a:br>
              <a:rPr lang="sk-SK" dirty="0" smtClean="0"/>
            </a:br>
            <a:r>
              <a:rPr lang="sk-SK" b="1" dirty="0" smtClean="0"/>
              <a:t>Podobný efekt u nás?</a:t>
            </a:r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sz="2000" dirty="0" smtClean="0"/>
              <a:t>Teoretický popis:</a:t>
            </a:r>
          </a:p>
          <a:p>
            <a:pPr marL="0" indent="0">
              <a:buNone/>
            </a:pPr>
            <a:r>
              <a:rPr lang="sk-SK" sz="2000" dirty="0" smtClean="0"/>
              <a:t>T. Lakoba: </a:t>
            </a:r>
            <a:r>
              <a:rPr lang="en-US" sz="2000" dirty="0" smtClean="0"/>
              <a:t>Mathematical Models and Their Analysis</a:t>
            </a:r>
            <a:r>
              <a:rPr lang="sk-SK" sz="2000" dirty="0" smtClean="0"/>
              <a:t>, lecture notes</a:t>
            </a:r>
            <a:br>
              <a:rPr lang="sk-SK" sz="2000" dirty="0" smtClean="0"/>
            </a:br>
            <a:r>
              <a:rPr lang="sk-SK" sz="2000" dirty="0" smtClean="0">
                <a:hlinkClick r:id="rId2"/>
              </a:rPr>
              <a:t>http://www.cems.uvm.edu/~tlakoba/AppliedUGMath/notes/lecture_7.pdf</a:t>
            </a:r>
            <a:endParaRPr lang="sk-SK" sz="2000" dirty="0"/>
          </a:p>
          <a:p>
            <a:r>
              <a:rPr lang="sk-SK" sz="2000" dirty="0" smtClean="0"/>
              <a:t>Trik na približné riešenie DR – riešenie ako súčet pohybov: veľký pomalý a malý rýchly</a:t>
            </a:r>
            <a:endParaRPr lang="sk-SK" sz="2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6324600" y="2720584"/>
            <a:ext cx="2209800" cy="2308616"/>
            <a:chOff x="5791200" y="3253901"/>
            <a:chExt cx="3213100" cy="2499116"/>
          </a:xfrm>
        </p:grpSpPr>
        <p:sp>
          <p:nvSpPr>
            <p:cNvPr id="4" name="Freeform 3"/>
            <p:cNvSpPr/>
            <p:nvPr/>
          </p:nvSpPr>
          <p:spPr>
            <a:xfrm>
              <a:off x="5791200" y="3679055"/>
              <a:ext cx="1144803" cy="1338093"/>
            </a:xfrm>
            <a:custGeom>
              <a:avLst/>
              <a:gdLst>
                <a:gd name="connsiteX0" fmla="*/ 115691 w 1144803"/>
                <a:gd name="connsiteY0" fmla="*/ 1146862 h 1338093"/>
                <a:gd name="connsiteX1" fmla="*/ 39491 w 1144803"/>
                <a:gd name="connsiteY1" fmla="*/ 1210362 h 1338093"/>
                <a:gd name="connsiteX2" fmla="*/ 1391 w 1144803"/>
                <a:gd name="connsiteY2" fmla="*/ 1248462 h 1338093"/>
                <a:gd name="connsiteX3" fmla="*/ 14091 w 1144803"/>
                <a:gd name="connsiteY3" fmla="*/ 1337362 h 1338093"/>
                <a:gd name="connsiteX4" fmla="*/ 52191 w 1144803"/>
                <a:gd name="connsiteY4" fmla="*/ 1311962 h 1338093"/>
                <a:gd name="connsiteX5" fmla="*/ 102991 w 1144803"/>
                <a:gd name="connsiteY5" fmla="*/ 1299262 h 1338093"/>
                <a:gd name="connsiteX6" fmla="*/ 153791 w 1144803"/>
                <a:gd name="connsiteY6" fmla="*/ 1223062 h 1338093"/>
                <a:gd name="connsiteX7" fmla="*/ 141091 w 1144803"/>
                <a:gd name="connsiteY7" fmla="*/ 1184962 h 1338093"/>
                <a:gd name="connsiteX8" fmla="*/ 77591 w 1144803"/>
                <a:gd name="connsiteY8" fmla="*/ 1197662 h 1338093"/>
                <a:gd name="connsiteX9" fmla="*/ 52191 w 1144803"/>
                <a:gd name="connsiteY9" fmla="*/ 1286562 h 1338093"/>
                <a:gd name="connsiteX10" fmla="*/ 64891 w 1144803"/>
                <a:gd name="connsiteY10" fmla="*/ 1337362 h 1338093"/>
                <a:gd name="connsiteX11" fmla="*/ 77591 w 1144803"/>
                <a:gd name="connsiteY11" fmla="*/ 1299262 h 1338093"/>
                <a:gd name="connsiteX12" fmla="*/ 128391 w 1144803"/>
                <a:gd name="connsiteY12" fmla="*/ 1223062 h 1338093"/>
                <a:gd name="connsiteX13" fmla="*/ 166491 w 1144803"/>
                <a:gd name="connsiteY13" fmla="*/ 1197662 h 1338093"/>
                <a:gd name="connsiteX14" fmla="*/ 344291 w 1144803"/>
                <a:gd name="connsiteY14" fmla="*/ 969062 h 1338093"/>
                <a:gd name="connsiteX15" fmla="*/ 483991 w 1144803"/>
                <a:gd name="connsiteY15" fmla="*/ 803962 h 1338093"/>
                <a:gd name="connsiteX16" fmla="*/ 560191 w 1144803"/>
                <a:gd name="connsiteY16" fmla="*/ 727762 h 1338093"/>
                <a:gd name="connsiteX17" fmla="*/ 801491 w 1144803"/>
                <a:gd name="connsiteY17" fmla="*/ 410262 h 1338093"/>
                <a:gd name="connsiteX18" fmla="*/ 839591 w 1144803"/>
                <a:gd name="connsiteY18" fmla="*/ 359462 h 1338093"/>
                <a:gd name="connsiteX19" fmla="*/ 890391 w 1144803"/>
                <a:gd name="connsiteY19" fmla="*/ 308662 h 1338093"/>
                <a:gd name="connsiteX20" fmla="*/ 941191 w 1144803"/>
                <a:gd name="connsiteY20" fmla="*/ 232462 h 1338093"/>
                <a:gd name="connsiteX21" fmla="*/ 1030091 w 1144803"/>
                <a:gd name="connsiteY21" fmla="*/ 118162 h 1338093"/>
                <a:gd name="connsiteX22" fmla="*/ 1068191 w 1144803"/>
                <a:gd name="connsiteY22" fmla="*/ 29262 h 1338093"/>
                <a:gd name="connsiteX23" fmla="*/ 1106291 w 1144803"/>
                <a:gd name="connsiteY23" fmla="*/ 3862 h 1338093"/>
                <a:gd name="connsiteX24" fmla="*/ 1055491 w 1144803"/>
                <a:gd name="connsiteY24" fmla="*/ 16562 h 1338093"/>
                <a:gd name="connsiteX25" fmla="*/ 1030091 w 1144803"/>
                <a:gd name="connsiteY25" fmla="*/ 67362 h 1338093"/>
                <a:gd name="connsiteX26" fmla="*/ 1017391 w 1144803"/>
                <a:gd name="connsiteY26" fmla="*/ 105462 h 1338093"/>
                <a:gd name="connsiteX27" fmla="*/ 1055491 w 1144803"/>
                <a:gd name="connsiteY27" fmla="*/ 130862 h 1338093"/>
                <a:gd name="connsiteX28" fmla="*/ 1106291 w 1144803"/>
                <a:gd name="connsiteY28" fmla="*/ 118162 h 1338093"/>
                <a:gd name="connsiteX29" fmla="*/ 1144391 w 1144803"/>
                <a:gd name="connsiteY29" fmla="*/ 105462 h 1338093"/>
                <a:gd name="connsiteX30" fmla="*/ 1118991 w 1144803"/>
                <a:gd name="connsiteY30" fmla="*/ 67362 h 1338093"/>
                <a:gd name="connsiteX31" fmla="*/ 1068191 w 1144803"/>
                <a:gd name="connsiteY31" fmla="*/ 3862 h 1338093"/>
                <a:gd name="connsiteX32" fmla="*/ 1080891 w 1144803"/>
                <a:gd name="connsiteY32" fmla="*/ 41962 h 1338093"/>
                <a:gd name="connsiteX33" fmla="*/ 1106291 w 1144803"/>
                <a:gd name="connsiteY33" fmla="*/ 80062 h 1338093"/>
                <a:gd name="connsiteX34" fmla="*/ 1068191 w 1144803"/>
                <a:gd name="connsiteY34" fmla="*/ 92762 h 1338093"/>
                <a:gd name="connsiteX35" fmla="*/ 1118991 w 1144803"/>
                <a:gd name="connsiteY35" fmla="*/ 118162 h 133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44803" h="1338093">
                  <a:moveTo>
                    <a:pt x="115691" y="1146862"/>
                  </a:moveTo>
                  <a:cubicBezTo>
                    <a:pt x="90291" y="1168029"/>
                    <a:pt x="64203" y="1188396"/>
                    <a:pt x="39491" y="1210362"/>
                  </a:cubicBezTo>
                  <a:cubicBezTo>
                    <a:pt x="26067" y="1222294"/>
                    <a:pt x="4913" y="1230850"/>
                    <a:pt x="1391" y="1248462"/>
                  </a:cubicBezTo>
                  <a:cubicBezTo>
                    <a:pt x="-4480" y="1277815"/>
                    <a:pt x="9858" y="1307729"/>
                    <a:pt x="14091" y="1337362"/>
                  </a:cubicBezTo>
                  <a:cubicBezTo>
                    <a:pt x="26791" y="1328895"/>
                    <a:pt x="38162" y="1317975"/>
                    <a:pt x="52191" y="1311962"/>
                  </a:cubicBezTo>
                  <a:cubicBezTo>
                    <a:pt x="68234" y="1305086"/>
                    <a:pt x="89855" y="1310756"/>
                    <a:pt x="102991" y="1299262"/>
                  </a:cubicBezTo>
                  <a:cubicBezTo>
                    <a:pt x="125965" y="1279160"/>
                    <a:pt x="153791" y="1223062"/>
                    <a:pt x="153791" y="1223062"/>
                  </a:cubicBezTo>
                  <a:cubicBezTo>
                    <a:pt x="149558" y="1210362"/>
                    <a:pt x="149454" y="1195415"/>
                    <a:pt x="141091" y="1184962"/>
                  </a:cubicBezTo>
                  <a:cubicBezTo>
                    <a:pt x="104619" y="1139372"/>
                    <a:pt x="97129" y="1158585"/>
                    <a:pt x="77591" y="1197662"/>
                  </a:cubicBezTo>
                  <a:cubicBezTo>
                    <a:pt x="68481" y="1215882"/>
                    <a:pt x="56260" y="1270286"/>
                    <a:pt x="52191" y="1286562"/>
                  </a:cubicBezTo>
                  <a:cubicBezTo>
                    <a:pt x="56424" y="1303495"/>
                    <a:pt x="49279" y="1329556"/>
                    <a:pt x="64891" y="1337362"/>
                  </a:cubicBezTo>
                  <a:cubicBezTo>
                    <a:pt x="76865" y="1343349"/>
                    <a:pt x="71090" y="1310964"/>
                    <a:pt x="77591" y="1299262"/>
                  </a:cubicBezTo>
                  <a:cubicBezTo>
                    <a:pt x="92416" y="1272577"/>
                    <a:pt x="102991" y="1239995"/>
                    <a:pt x="128391" y="1223062"/>
                  </a:cubicBezTo>
                  <a:cubicBezTo>
                    <a:pt x="141091" y="1214595"/>
                    <a:pt x="156177" y="1208914"/>
                    <a:pt x="166491" y="1197662"/>
                  </a:cubicBezTo>
                  <a:cubicBezTo>
                    <a:pt x="247995" y="1108749"/>
                    <a:pt x="271906" y="1058479"/>
                    <a:pt x="344291" y="969062"/>
                  </a:cubicBezTo>
                  <a:cubicBezTo>
                    <a:pt x="389651" y="913030"/>
                    <a:pt x="433015" y="854938"/>
                    <a:pt x="483991" y="803962"/>
                  </a:cubicBezTo>
                  <a:cubicBezTo>
                    <a:pt x="509391" y="778562"/>
                    <a:pt x="537641" y="755723"/>
                    <a:pt x="560191" y="727762"/>
                  </a:cubicBezTo>
                  <a:cubicBezTo>
                    <a:pt x="643638" y="624288"/>
                    <a:pt x="721150" y="516166"/>
                    <a:pt x="801491" y="410262"/>
                  </a:cubicBezTo>
                  <a:cubicBezTo>
                    <a:pt x="814284" y="393399"/>
                    <a:pt x="824624" y="374429"/>
                    <a:pt x="839591" y="359462"/>
                  </a:cubicBezTo>
                  <a:cubicBezTo>
                    <a:pt x="856524" y="342529"/>
                    <a:pt x="875431" y="327362"/>
                    <a:pt x="890391" y="308662"/>
                  </a:cubicBezTo>
                  <a:cubicBezTo>
                    <a:pt x="909461" y="284824"/>
                    <a:pt x="923138" y="257079"/>
                    <a:pt x="941191" y="232462"/>
                  </a:cubicBezTo>
                  <a:cubicBezTo>
                    <a:pt x="969735" y="193539"/>
                    <a:pt x="1030091" y="118162"/>
                    <a:pt x="1030091" y="118162"/>
                  </a:cubicBezTo>
                  <a:cubicBezTo>
                    <a:pt x="1039807" y="79299"/>
                    <a:pt x="1038956" y="58497"/>
                    <a:pt x="1068191" y="29262"/>
                  </a:cubicBezTo>
                  <a:cubicBezTo>
                    <a:pt x="1078984" y="18469"/>
                    <a:pt x="1117084" y="14655"/>
                    <a:pt x="1106291" y="3862"/>
                  </a:cubicBezTo>
                  <a:cubicBezTo>
                    <a:pt x="1093949" y="-8480"/>
                    <a:pt x="1072424" y="12329"/>
                    <a:pt x="1055491" y="16562"/>
                  </a:cubicBezTo>
                  <a:cubicBezTo>
                    <a:pt x="1047024" y="33495"/>
                    <a:pt x="1037549" y="49961"/>
                    <a:pt x="1030091" y="67362"/>
                  </a:cubicBezTo>
                  <a:cubicBezTo>
                    <a:pt x="1024818" y="79667"/>
                    <a:pt x="1012419" y="93033"/>
                    <a:pt x="1017391" y="105462"/>
                  </a:cubicBezTo>
                  <a:cubicBezTo>
                    <a:pt x="1023060" y="119634"/>
                    <a:pt x="1042791" y="122395"/>
                    <a:pt x="1055491" y="130862"/>
                  </a:cubicBezTo>
                  <a:cubicBezTo>
                    <a:pt x="1072424" y="126629"/>
                    <a:pt x="1089508" y="122957"/>
                    <a:pt x="1106291" y="118162"/>
                  </a:cubicBezTo>
                  <a:cubicBezTo>
                    <a:pt x="1119163" y="114484"/>
                    <a:pt x="1141144" y="118449"/>
                    <a:pt x="1144391" y="105462"/>
                  </a:cubicBezTo>
                  <a:cubicBezTo>
                    <a:pt x="1148093" y="90654"/>
                    <a:pt x="1125817" y="81014"/>
                    <a:pt x="1118991" y="67362"/>
                  </a:cubicBezTo>
                  <a:cubicBezTo>
                    <a:pt x="1088319" y="6018"/>
                    <a:pt x="1132417" y="46680"/>
                    <a:pt x="1068191" y="3862"/>
                  </a:cubicBezTo>
                  <a:cubicBezTo>
                    <a:pt x="1072424" y="16562"/>
                    <a:pt x="1074904" y="29988"/>
                    <a:pt x="1080891" y="41962"/>
                  </a:cubicBezTo>
                  <a:cubicBezTo>
                    <a:pt x="1087717" y="55614"/>
                    <a:pt x="1109993" y="65254"/>
                    <a:pt x="1106291" y="80062"/>
                  </a:cubicBezTo>
                  <a:cubicBezTo>
                    <a:pt x="1103044" y="93049"/>
                    <a:pt x="1080891" y="88529"/>
                    <a:pt x="1068191" y="92762"/>
                  </a:cubicBezTo>
                  <a:cubicBezTo>
                    <a:pt x="1109813" y="120510"/>
                    <a:pt x="1091027" y="118162"/>
                    <a:pt x="1118991" y="11816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5880100" y="4927517"/>
              <a:ext cx="1391" cy="8255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Arc 7"/>
            <p:cNvSpPr/>
            <p:nvPr/>
          </p:nvSpPr>
          <p:spPr>
            <a:xfrm rot="20880778">
              <a:off x="6338691" y="3253901"/>
              <a:ext cx="1002888" cy="1143000"/>
            </a:xfrm>
            <a:prstGeom prst="arc">
              <a:avLst>
                <a:gd name="adj1" fmla="val 16200000"/>
                <a:gd name="adj2" fmla="val 598533"/>
              </a:avLst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" name="Freeform 8"/>
            <p:cNvSpPr/>
            <p:nvPr/>
          </p:nvSpPr>
          <p:spPr>
            <a:xfrm rot="20499431">
              <a:off x="7603221" y="3811582"/>
              <a:ext cx="1144803" cy="1338093"/>
            </a:xfrm>
            <a:custGeom>
              <a:avLst/>
              <a:gdLst>
                <a:gd name="connsiteX0" fmla="*/ 115691 w 1144803"/>
                <a:gd name="connsiteY0" fmla="*/ 1146862 h 1338093"/>
                <a:gd name="connsiteX1" fmla="*/ 39491 w 1144803"/>
                <a:gd name="connsiteY1" fmla="*/ 1210362 h 1338093"/>
                <a:gd name="connsiteX2" fmla="*/ 1391 w 1144803"/>
                <a:gd name="connsiteY2" fmla="*/ 1248462 h 1338093"/>
                <a:gd name="connsiteX3" fmla="*/ 14091 w 1144803"/>
                <a:gd name="connsiteY3" fmla="*/ 1337362 h 1338093"/>
                <a:gd name="connsiteX4" fmla="*/ 52191 w 1144803"/>
                <a:gd name="connsiteY4" fmla="*/ 1311962 h 1338093"/>
                <a:gd name="connsiteX5" fmla="*/ 102991 w 1144803"/>
                <a:gd name="connsiteY5" fmla="*/ 1299262 h 1338093"/>
                <a:gd name="connsiteX6" fmla="*/ 153791 w 1144803"/>
                <a:gd name="connsiteY6" fmla="*/ 1223062 h 1338093"/>
                <a:gd name="connsiteX7" fmla="*/ 141091 w 1144803"/>
                <a:gd name="connsiteY7" fmla="*/ 1184962 h 1338093"/>
                <a:gd name="connsiteX8" fmla="*/ 77591 w 1144803"/>
                <a:gd name="connsiteY8" fmla="*/ 1197662 h 1338093"/>
                <a:gd name="connsiteX9" fmla="*/ 52191 w 1144803"/>
                <a:gd name="connsiteY9" fmla="*/ 1286562 h 1338093"/>
                <a:gd name="connsiteX10" fmla="*/ 64891 w 1144803"/>
                <a:gd name="connsiteY10" fmla="*/ 1337362 h 1338093"/>
                <a:gd name="connsiteX11" fmla="*/ 77591 w 1144803"/>
                <a:gd name="connsiteY11" fmla="*/ 1299262 h 1338093"/>
                <a:gd name="connsiteX12" fmla="*/ 128391 w 1144803"/>
                <a:gd name="connsiteY12" fmla="*/ 1223062 h 1338093"/>
                <a:gd name="connsiteX13" fmla="*/ 166491 w 1144803"/>
                <a:gd name="connsiteY13" fmla="*/ 1197662 h 1338093"/>
                <a:gd name="connsiteX14" fmla="*/ 344291 w 1144803"/>
                <a:gd name="connsiteY14" fmla="*/ 969062 h 1338093"/>
                <a:gd name="connsiteX15" fmla="*/ 483991 w 1144803"/>
                <a:gd name="connsiteY15" fmla="*/ 803962 h 1338093"/>
                <a:gd name="connsiteX16" fmla="*/ 560191 w 1144803"/>
                <a:gd name="connsiteY16" fmla="*/ 727762 h 1338093"/>
                <a:gd name="connsiteX17" fmla="*/ 801491 w 1144803"/>
                <a:gd name="connsiteY17" fmla="*/ 410262 h 1338093"/>
                <a:gd name="connsiteX18" fmla="*/ 839591 w 1144803"/>
                <a:gd name="connsiteY18" fmla="*/ 359462 h 1338093"/>
                <a:gd name="connsiteX19" fmla="*/ 890391 w 1144803"/>
                <a:gd name="connsiteY19" fmla="*/ 308662 h 1338093"/>
                <a:gd name="connsiteX20" fmla="*/ 941191 w 1144803"/>
                <a:gd name="connsiteY20" fmla="*/ 232462 h 1338093"/>
                <a:gd name="connsiteX21" fmla="*/ 1030091 w 1144803"/>
                <a:gd name="connsiteY21" fmla="*/ 118162 h 1338093"/>
                <a:gd name="connsiteX22" fmla="*/ 1068191 w 1144803"/>
                <a:gd name="connsiteY22" fmla="*/ 29262 h 1338093"/>
                <a:gd name="connsiteX23" fmla="*/ 1106291 w 1144803"/>
                <a:gd name="connsiteY23" fmla="*/ 3862 h 1338093"/>
                <a:gd name="connsiteX24" fmla="*/ 1055491 w 1144803"/>
                <a:gd name="connsiteY24" fmla="*/ 16562 h 1338093"/>
                <a:gd name="connsiteX25" fmla="*/ 1030091 w 1144803"/>
                <a:gd name="connsiteY25" fmla="*/ 67362 h 1338093"/>
                <a:gd name="connsiteX26" fmla="*/ 1017391 w 1144803"/>
                <a:gd name="connsiteY26" fmla="*/ 105462 h 1338093"/>
                <a:gd name="connsiteX27" fmla="*/ 1055491 w 1144803"/>
                <a:gd name="connsiteY27" fmla="*/ 130862 h 1338093"/>
                <a:gd name="connsiteX28" fmla="*/ 1106291 w 1144803"/>
                <a:gd name="connsiteY28" fmla="*/ 118162 h 1338093"/>
                <a:gd name="connsiteX29" fmla="*/ 1144391 w 1144803"/>
                <a:gd name="connsiteY29" fmla="*/ 105462 h 1338093"/>
                <a:gd name="connsiteX30" fmla="*/ 1118991 w 1144803"/>
                <a:gd name="connsiteY30" fmla="*/ 67362 h 1338093"/>
                <a:gd name="connsiteX31" fmla="*/ 1068191 w 1144803"/>
                <a:gd name="connsiteY31" fmla="*/ 3862 h 1338093"/>
                <a:gd name="connsiteX32" fmla="*/ 1080891 w 1144803"/>
                <a:gd name="connsiteY32" fmla="*/ 41962 h 1338093"/>
                <a:gd name="connsiteX33" fmla="*/ 1106291 w 1144803"/>
                <a:gd name="connsiteY33" fmla="*/ 80062 h 1338093"/>
                <a:gd name="connsiteX34" fmla="*/ 1068191 w 1144803"/>
                <a:gd name="connsiteY34" fmla="*/ 92762 h 1338093"/>
                <a:gd name="connsiteX35" fmla="*/ 1118991 w 1144803"/>
                <a:gd name="connsiteY35" fmla="*/ 118162 h 133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44803" h="1338093">
                  <a:moveTo>
                    <a:pt x="115691" y="1146862"/>
                  </a:moveTo>
                  <a:cubicBezTo>
                    <a:pt x="90291" y="1168029"/>
                    <a:pt x="64203" y="1188396"/>
                    <a:pt x="39491" y="1210362"/>
                  </a:cubicBezTo>
                  <a:cubicBezTo>
                    <a:pt x="26067" y="1222294"/>
                    <a:pt x="4913" y="1230850"/>
                    <a:pt x="1391" y="1248462"/>
                  </a:cubicBezTo>
                  <a:cubicBezTo>
                    <a:pt x="-4480" y="1277815"/>
                    <a:pt x="9858" y="1307729"/>
                    <a:pt x="14091" y="1337362"/>
                  </a:cubicBezTo>
                  <a:cubicBezTo>
                    <a:pt x="26791" y="1328895"/>
                    <a:pt x="38162" y="1317975"/>
                    <a:pt x="52191" y="1311962"/>
                  </a:cubicBezTo>
                  <a:cubicBezTo>
                    <a:pt x="68234" y="1305086"/>
                    <a:pt x="89855" y="1310756"/>
                    <a:pt x="102991" y="1299262"/>
                  </a:cubicBezTo>
                  <a:cubicBezTo>
                    <a:pt x="125965" y="1279160"/>
                    <a:pt x="153791" y="1223062"/>
                    <a:pt x="153791" y="1223062"/>
                  </a:cubicBezTo>
                  <a:cubicBezTo>
                    <a:pt x="149558" y="1210362"/>
                    <a:pt x="149454" y="1195415"/>
                    <a:pt x="141091" y="1184962"/>
                  </a:cubicBezTo>
                  <a:cubicBezTo>
                    <a:pt x="104619" y="1139372"/>
                    <a:pt x="97129" y="1158585"/>
                    <a:pt x="77591" y="1197662"/>
                  </a:cubicBezTo>
                  <a:cubicBezTo>
                    <a:pt x="68481" y="1215882"/>
                    <a:pt x="56260" y="1270286"/>
                    <a:pt x="52191" y="1286562"/>
                  </a:cubicBezTo>
                  <a:cubicBezTo>
                    <a:pt x="56424" y="1303495"/>
                    <a:pt x="49279" y="1329556"/>
                    <a:pt x="64891" y="1337362"/>
                  </a:cubicBezTo>
                  <a:cubicBezTo>
                    <a:pt x="76865" y="1343349"/>
                    <a:pt x="71090" y="1310964"/>
                    <a:pt x="77591" y="1299262"/>
                  </a:cubicBezTo>
                  <a:cubicBezTo>
                    <a:pt x="92416" y="1272577"/>
                    <a:pt x="102991" y="1239995"/>
                    <a:pt x="128391" y="1223062"/>
                  </a:cubicBezTo>
                  <a:cubicBezTo>
                    <a:pt x="141091" y="1214595"/>
                    <a:pt x="156177" y="1208914"/>
                    <a:pt x="166491" y="1197662"/>
                  </a:cubicBezTo>
                  <a:cubicBezTo>
                    <a:pt x="247995" y="1108749"/>
                    <a:pt x="271906" y="1058479"/>
                    <a:pt x="344291" y="969062"/>
                  </a:cubicBezTo>
                  <a:cubicBezTo>
                    <a:pt x="389651" y="913030"/>
                    <a:pt x="433015" y="854938"/>
                    <a:pt x="483991" y="803962"/>
                  </a:cubicBezTo>
                  <a:cubicBezTo>
                    <a:pt x="509391" y="778562"/>
                    <a:pt x="537641" y="755723"/>
                    <a:pt x="560191" y="727762"/>
                  </a:cubicBezTo>
                  <a:cubicBezTo>
                    <a:pt x="643638" y="624288"/>
                    <a:pt x="721150" y="516166"/>
                    <a:pt x="801491" y="410262"/>
                  </a:cubicBezTo>
                  <a:cubicBezTo>
                    <a:pt x="814284" y="393399"/>
                    <a:pt x="824624" y="374429"/>
                    <a:pt x="839591" y="359462"/>
                  </a:cubicBezTo>
                  <a:cubicBezTo>
                    <a:pt x="856524" y="342529"/>
                    <a:pt x="875431" y="327362"/>
                    <a:pt x="890391" y="308662"/>
                  </a:cubicBezTo>
                  <a:cubicBezTo>
                    <a:pt x="909461" y="284824"/>
                    <a:pt x="923138" y="257079"/>
                    <a:pt x="941191" y="232462"/>
                  </a:cubicBezTo>
                  <a:cubicBezTo>
                    <a:pt x="969735" y="193539"/>
                    <a:pt x="1030091" y="118162"/>
                    <a:pt x="1030091" y="118162"/>
                  </a:cubicBezTo>
                  <a:cubicBezTo>
                    <a:pt x="1039807" y="79299"/>
                    <a:pt x="1038956" y="58497"/>
                    <a:pt x="1068191" y="29262"/>
                  </a:cubicBezTo>
                  <a:cubicBezTo>
                    <a:pt x="1078984" y="18469"/>
                    <a:pt x="1117084" y="14655"/>
                    <a:pt x="1106291" y="3862"/>
                  </a:cubicBezTo>
                  <a:cubicBezTo>
                    <a:pt x="1093949" y="-8480"/>
                    <a:pt x="1072424" y="12329"/>
                    <a:pt x="1055491" y="16562"/>
                  </a:cubicBezTo>
                  <a:cubicBezTo>
                    <a:pt x="1047024" y="33495"/>
                    <a:pt x="1037549" y="49961"/>
                    <a:pt x="1030091" y="67362"/>
                  </a:cubicBezTo>
                  <a:cubicBezTo>
                    <a:pt x="1024818" y="79667"/>
                    <a:pt x="1012419" y="93033"/>
                    <a:pt x="1017391" y="105462"/>
                  </a:cubicBezTo>
                  <a:cubicBezTo>
                    <a:pt x="1023060" y="119634"/>
                    <a:pt x="1042791" y="122395"/>
                    <a:pt x="1055491" y="130862"/>
                  </a:cubicBezTo>
                  <a:cubicBezTo>
                    <a:pt x="1072424" y="126629"/>
                    <a:pt x="1089508" y="122957"/>
                    <a:pt x="1106291" y="118162"/>
                  </a:cubicBezTo>
                  <a:cubicBezTo>
                    <a:pt x="1119163" y="114484"/>
                    <a:pt x="1141144" y="118449"/>
                    <a:pt x="1144391" y="105462"/>
                  </a:cubicBezTo>
                  <a:cubicBezTo>
                    <a:pt x="1148093" y="90654"/>
                    <a:pt x="1125817" y="81014"/>
                    <a:pt x="1118991" y="67362"/>
                  </a:cubicBezTo>
                  <a:cubicBezTo>
                    <a:pt x="1088319" y="6018"/>
                    <a:pt x="1132417" y="46680"/>
                    <a:pt x="1068191" y="3862"/>
                  </a:cubicBezTo>
                  <a:cubicBezTo>
                    <a:pt x="1072424" y="16562"/>
                    <a:pt x="1074904" y="29988"/>
                    <a:pt x="1080891" y="41962"/>
                  </a:cubicBezTo>
                  <a:cubicBezTo>
                    <a:pt x="1087717" y="55614"/>
                    <a:pt x="1109993" y="65254"/>
                    <a:pt x="1106291" y="80062"/>
                  </a:cubicBezTo>
                  <a:cubicBezTo>
                    <a:pt x="1103044" y="93049"/>
                    <a:pt x="1080891" y="88529"/>
                    <a:pt x="1068191" y="92762"/>
                  </a:cubicBezTo>
                  <a:cubicBezTo>
                    <a:pt x="1109813" y="120510"/>
                    <a:pt x="1091027" y="118162"/>
                    <a:pt x="1118991" y="11816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7893650" y="4348102"/>
              <a:ext cx="1393" cy="82884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/>
            <p:cNvSpPr/>
            <p:nvPr/>
          </p:nvSpPr>
          <p:spPr>
            <a:xfrm rot="19538479">
              <a:off x="8001412" y="3307486"/>
              <a:ext cx="1002888" cy="1143000"/>
            </a:xfrm>
            <a:prstGeom prst="arc">
              <a:avLst>
                <a:gd name="adj1" fmla="val 18049563"/>
                <a:gd name="adj2" fmla="val 598533"/>
              </a:avLst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322647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šo\Desktop\Lagging pendulum\fotky\DSC_09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51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solidFill>
            <a:srgbClr val="FFFFFF">
              <a:alpha val="69804"/>
            </a:srgbClr>
          </a:solidFill>
        </p:spPr>
        <p:txBody>
          <a:bodyPr/>
          <a:lstStyle/>
          <a:p>
            <a:r>
              <a:rPr lang="sk-SK" dirty="0" smtClean="0"/>
              <a:t>Jednoduchá aparatúra</a:t>
            </a:r>
            <a:endParaRPr lang="sk-SK" dirty="0"/>
          </a:p>
        </p:txBody>
      </p:sp>
      <p:sp>
        <p:nvSpPr>
          <p:cNvPr id="4" name="Right Arrow 3"/>
          <p:cNvSpPr/>
          <p:nvPr/>
        </p:nvSpPr>
        <p:spPr>
          <a:xfrm>
            <a:off x="2590800" y="5562600"/>
            <a:ext cx="3276600" cy="10668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Závažie (gumička)</a:t>
            </a:r>
            <a:endParaRPr lang="sk-SK" sz="2400" dirty="0"/>
          </a:p>
        </p:txBody>
      </p:sp>
      <p:sp>
        <p:nvSpPr>
          <p:cNvPr id="6" name="Right Arrow 5"/>
          <p:cNvSpPr/>
          <p:nvPr/>
        </p:nvSpPr>
        <p:spPr>
          <a:xfrm rot="20950807">
            <a:off x="2657064" y="2253128"/>
            <a:ext cx="3810000" cy="10668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Legový elektrický motor</a:t>
            </a:r>
            <a:endParaRPr lang="sk-SK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607300" y="1511300"/>
            <a:ext cx="0" cy="481330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>
            <a:off x="4610100" y="4038600"/>
            <a:ext cx="1638300" cy="10668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Nitka</a:t>
            </a:r>
            <a:endParaRPr lang="sk-SK" sz="2400" dirty="0"/>
          </a:p>
        </p:txBody>
      </p:sp>
      <p:sp>
        <p:nvSpPr>
          <p:cNvPr id="12" name="Right Arrow 11"/>
          <p:cNvSpPr/>
          <p:nvPr/>
        </p:nvSpPr>
        <p:spPr>
          <a:xfrm flipH="1">
            <a:off x="7607300" y="3564113"/>
            <a:ext cx="1536700" cy="1676400"/>
          </a:xfrm>
          <a:prstGeom prst="rightArrow">
            <a:avLst>
              <a:gd name="adj1" fmla="val 50000"/>
              <a:gd name="adj2" fmla="val 2575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Os otáčania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5565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šo\Desktop\Lagging pendulum\fotky\DSC_0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00400" cy="944562"/>
          </a:xfrm>
          <a:solidFill>
            <a:srgbClr val="FFFFFF">
              <a:alpha val="69804"/>
            </a:srgbClr>
          </a:solidFill>
        </p:spPr>
        <p:txBody>
          <a:bodyPr/>
          <a:lstStyle/>
          <a:p>
            <a:r>
              <a:rPr lang="en-US" dirty="0" smtClean="0"/>
              <a:t>Zoom</a:t>
            </a:r>
            <a:endParaRPr lang="sk-SK" dirty="0"/>
          </a:p>
        </p:txBody>
      </p:sp>
      <p:sp>
        <p:nvSpPr>
          <p:cNvPr id="6" name="Right Arrow 5"/>
          <p:cNvSpPr/>
          <p:nvPr/>
        </p:nvSpPr>
        <p:spPr>
          <a:xfrm rot="20950807">
            <a:off x="904464" y="1491127"/>
            <a:ext cx="3810000" cy="10668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Nastavujeme</a:t>
            </a:r>
            <a:r>
              <a:rPr lang="sk-SK" sz="2400" dirty="0" smtClean="0"/>
              <a:t> rýchlosť</a:t>
            </a:r>
            <a:endParaRPr lang="sk-SK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248400" y="1719728"/>
            <a:ext cx="0" cy="481330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>
            <a:off x="228599" y="3589513"/>
            <a:ext cx="3886200" cy="10668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Nastavujeme</a:t>
            </a:r>
            <a:r>
              <a:rPr lang="sk-SK" sz="2400" dirty="0" smtClean="0"/>
              <a:t> dĺžku kyvadla</a:t>
            </a:r>
            <a:endParaRPr lang="sk-SK" sz="2400" dirty="0"/>
          </a:p>
        </p:txBody>
      </p:sp>
      <p:sp>
        <p:nvSpPr>
          <p:cNvPr id="12" name="Right Arrow 11"/>
          <p:cNvSpPr/>
          <p:nvPr/>
        </p:nvSpPr>
        <p:spPr>
          <a:xfrm flipH="1">
            <a:off x="6629400" y="3124200"/>
            <a:ext cx="2362200" cy="1676400"/>
          </a:xfrm>
          <a:prstGeom prst="rightArrow">
            <a:avLst>
              <a:gd name="adj1" fmla="val 50000"/>
              <a:gd name="adj2" fmla="val 2575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Nastavuje</a:t>
            </a:r>
            <a:r>
              <a:rPr lang="sk-SK" sz="2400" dirty="0" smtClean="0"/>
              <a:t>me dĺžku ramena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59989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lc-record-2015-09-27-13h20m36s-MenejPekne.mp4-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contrast="40000"/>
          </a:blip>
          <a:srcRect t="6559" r="10314" b="22448"/>
          <a:stretch/>
        </p:blipFill>
        <p:spPr>
          <a:xfrm rot="5400000">
            <a:off x="-1091092" y="1370494"/>
            <a:ext cx="6121398" cy="3634414"/>
          </a:xfrm>
        </p:spPr>
      </p:pic>
      <p:pic>
        <p:nvPicPr>
          <p:cNvPr id="5" name="vlc-record-2015-09-27-13h22m33s-Pekne.mp4-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>
            <a:lum contrast="40000"/>
          </a:blip>
          <a:srcRect l="4583" t="23333" r="18959" b="18612"/>
          <a:stretch/>
        </p:blipFill>
        <p:spPr>
          <a:xfrm rot="5400000">
            <a:off x="4092514" y="1454123"/>
            <a:ext cx="6121397" cy="3486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3963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Väčšie rameno otáčania</a:t>
            </a:r>
            <a:endParaRPr lang="sk-SK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434902" y="6396335"/>
            <a:ext cx="3436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Menšie rameno otáčania</a:t>
            </a:r>
          </a:p>
        </p:txBody>
      </p:sp>
    </p:spTree>
    <p:extLst>
      <p:ext uri="{BB962C8B-B14F-4D97-AF65-F5344CB8AC3E}">
        <p14:creationId xmlns:p14="http://schemas.microsoft.com/office/powerpoint/2010/main" val="422846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Rýchle pozorovanie trajektórií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322398" cy="5029200"/>
          </a:xfrm>
        </p:spPr>
        <p:txBody>
          <a:bodyPr>
            <a:normAutofit lnSpcReduction="10000"/>
          </a:bodyPr>
          <a:lstStyle/>
          <a:p>
            <a:r>
              <a:rPr lang="sk-SK" dirty="0"/>
              <a:t>P</a:t>
            </a:r>
            <a:r>
              <a:rPr lang="sk-SK" dirty="0" smtClean="0"/>
              <a:t>o čase (</a:t>
            </a:r>
            <a:r>
              <a:rPr lang="en-US" dirty="0" smtClean="0"/>
              <a:t>~</a:t>
            </a:r>
            <a:r>
              <a:rPr lang="sk-SK" dirty="0" smtClean="0"/>
              <a:t>sekundy až minúty) sa niekedy stabilizuje, na </a:t>
            </a:r>
            <a:r>
              <a:rPr lang="sk-SK" dirty="0" smtClean="0"/>
              <a:t>približne kružnici</a:t>
            </a:r>
            <a:endParaRPr lang="sk-SK" dirty="0" smtClean="0"/>
          </a:p>
          <a:p>
            <a:r>
              <a:rPr lang="sk-SK" dirty="0" smtClean="0"/>
              <a:t>Inokedy dlho </a:t>
            </a:r>
            <a:r>
              <a:rPr lang="sk-SK" dirty="0" smtClean="0"/>
              <a:t>zložitejší pohyb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Pomalá rotácia: pozorovaný iba väčší polomer kružnice (oproti ramenu otáčania)</a:t>
            </a:r>
          </a:p>
          <a:p>
            <a:r>
              <a:rPr lang="sk-SK" dirty="0" smtClean="0"/>
              <a:t>Rýchlejšia </a:t>
            </a:r>
            <a:r>
              <a:rPr lang="sk-SK" dirty="0" smtClean="0"/>
              <a:t>rotácia: aj </a:t>
            </a:r>
            <a:r>
              <a:rPr lang="sk-SK" dirty="0" smtClean="0"/>
              <a:t>malý polomer (takmer točenie na mieste)</a:t>
            </a:r>
          </a:p>
          <a:p>
            <a:endParaRPr lang="sk-SK" dirty="0" smtClean="0"/>
          </a:p>
          <a:p>
            <a:r>
              <a:rPr lang="sk-SK" dirty="0" smtClean="0"/>
              <a:t>Veľmi rýchla: nitka sa občas pokrčí, kyvadlo „skáče“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664265" y="3352831"/>
            <a:ext cx="1421129" cy="914400"/>
            <a:chOff x="7721600" y="3759185"/>
            <a:chExt cx="1143851" cy="1066815"/>
          </a:xfrm>
        </p:grpSpPr>
        <p:sp>
          <p:nvSpPr>
            <p:cNvPr id="9" name="Freeform 8"/>
            <p:cNvSpPr/>
            <p:nvPr/>
          </p:nvSpPr>
          <p:spPr>
            <a:xfrm>
              <a:off x="7886700" y="4178300"/>
              <a:ext cx="978751" cy="647700"/>
            </a:xfrm>
            <a:custGeom>
              <a:avLst/>
              <a:gdLst>
                <a:gd name="connsiteX0" fmla="*/ 0 w 978751"/>
                <a:gd name="connsiteY0" fmla="*/ 38100 h 647700"/>
                <a:gd name="connsiteX1" fmla="*/ 76200 w 978751"/>
                <a:gd name="connsiteY1" fmla="*/ 25400 h 647700"/>
                <a:gd name="connsiteX2" fmla="*/ 190500 w 978751"/>
                <a:gd name="connsiteY2" fmla="*/ 12700 h 647700"/>
                <a:gd name="connsiteX3" fmla="*/ 279400 w 978751"/>
                <a:gd name="connsiteY3" fmla="*/ 0 h 647700"/>
                <a:gd name="connsiteX4" fmla="*/ 482600 w 978751"/>
                <a:gd name="connsiteY4" fmla="*/ 12700 h 647700"/>
                <a:gd name="connsiteX5" fmla="*/ 508000 w 978751"/>
                <a:gd name="connsiteY5" fmla="*/ 63500 h 647700"/>
                <a:gd name="connsiteX6" fmla="*/ 558800 w 978751"/>
                <a:gd name="connsiteY6" fmla="*/ 101600 h 647700"/>
                <a:gd name="connsiteX7" fmla="*/ 609600 w 978751"/>
                <a:gd name="connsiteY7" fmla="*/ 177800 h 647700"/>
                <a:gd name="connsiteX8" fmla="*/ 723900 w 978751"/>
                <a:gd name="connsiteY8" fmla="*/ 342900 h 647700"/>
                <a:gd name="connsiteX9" fmla="*/ 812800 w 978751"/>
                <a:gd name="connsiteY9" fmla="*/ 431800 h 647700"/>
                <a:gd name="connsiteX10" fmla="*/ 901700 w 978751"/>
                <a:gd name="connsiteY10" fmla="*/ 546100 h 647700"/>
                <a:gd name="connsiteX11" fmla="*/ 914400 w 978751"/>
                <a:gd name="connsiteY11" fmla="*/ 584200 h 647700"/>
                <a:gd name="connsiteX12" fmla="*/ 876300 w 978751"/>
                <a:gd name="connsiteY12" fmla="*/ 571500 h 647700"/>
                <a:gd name="connsiteX13" fmla="*/ 927100 w 978751"/>
                <a:gd name="connsiteY13" fmla="*/ 647700 h 647700"/>
                <a:gd name="connsiteX14" fmla="*/ 965200 w 978751"/>
                <a:gd name="connsiteY14" fmla="*/ 622300 h 647700"/>
                <a:gd name="connsiteX15" fmla="*/ 977900 w 978751"/>
                <a:gd name="connsiteY15" fmla="*/ 584200 h 647700"/>
                <a:gd name="connsiteX16" fmla="*/ 901700 w 978751"/>
                <a:gd name="connsiteY16" fmla="*/ 520700 h 647700"/>
                <a:gd name="connsiteX17" fmla="*/ 927100 w 978751"/>
                <a:gd name="connsiteY17" fmla="*/ 596900 h 647700"/>
                <a:gd name="connsiteX18" fmla="*/ 901700 w 978751"/>
                <a:gd name="connsiteY18" fmla="*/ 622300 h 647700"/>
                <a:gd name="connsiteX19" fmla="*/ 952500 w 978751"/>
                <a:gd name="connsiteY19" fmla="*/ 5969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78751" h="647700">
                  <a:moveTo>
                    <a:pt x="0" y="38100"/>
                  </a:moveTo>
                  <a:cubicBezTo>
                    <a:pt x="25400" y="33867"/>
                    <a:pt x="50676" y="28803"/>
                    <a:pt x="76200" y="25400"/>
                  </a:cubicBezTo>
                  <a:cubicBezTo>
                    <a:pt x="114198" y="20334"/>
                    <a:pt x="152462" y="17455"/>
                    <a:pt x="190500" y="12700"/>
                  </a:cubicBezTo>
                  <a:cubicBezTo>
                    <a:pt x="220203" y="8987"/>
                    <a:pt x="249767" y="4233"/>
                    <a:pt x="279400" y="0"/>
                  </a:cubicBezTo>
                  <a:cubicBezTo>
                    <a:pt x="347133" y="4233"/>
                    <a:pt x="417210" y="-5464"/>
                    <a:pt x="482600" y="12700"/>
                  </a:cubicBezTo>
                  <a:cubicBezTo>
                    <a:pt x="500841" y="17767"/>
                    <a:pt x="495679" y="49126"/>
                    <a:pt x="508000" y="63500"/>
                  </a:cubicBezTo>
                  <a:cubicBezTo>
                    <a:pt x="521775" y="79571"/>
                    <a:pt x="544738" y="85780"/>
                    <a:pt x="558800" y="101600"/>
                  </a:cubicBezTo>
                  <a:cubicBezTo>
                    <a:pt x="579081" y="124416"/>
                    <a:pt x="593894" y="151623"/>
                    <a:pt x="609600" y="177800"/>
                  </a:cubicBezTo>
                  <a:cubicBezTo>
                    <a:pt x="642946" y="233377"/>
                    <a:pt x="678395" y="297395"/>
                    <a:pt x="723900" y="342900"/>
                  </a:cubicBezTo>
                  <a:lnTo>
                    <a:pt x="812800" y="431800"/>
                  </a:lnTo>
                  <a:cubicBezTo>
                    <a:pt x="845674" y="464674"/>
                    <a:pt x="886509" y="500528"/>
                    <a:pt x="901700" y="546100"/>
                  </a:cubicBezTo>
                  <a:cubicBezTo>
                    <a:pt x="905933" y="558800"/>
                    <a:pt x="923866" y="574734"/>
                    <a:pt x="914400" y="584200"/>
                  </a:cubicBezTo>
                  <a:cubicBezTo>
                    <a:pt x="904934" y="593666"/>
                    <a:pt x="889000" y="575733"/>
                    <a:pt x="876300" y="571500"/>
                  </a:cubicBezTo>
                  <a:cubicBezTo>
                    <a:pt x="882672" y="596990"/>
                    <a:pt x="883247" y="647700"/>
                    <a:pt x="927100" y="647700"/>
                  </a:cubicBezTo>
                  <a:cubicBezTo>
                    <a:pt x="942364" y="647700"/>
                    <a:pt x="952500" y="630767"/>
                    <a:pt x="965200" y="622300"/>
                  </a:cubicBezTo>
                  <a:cubicBezTo>
                    <a:pt x="969433" y="609600"/>
                    <a:pt x="982133" y="596900"/>
                    <a:pt x="977900" y="584200"/>
                  </a:cubicBezTo>
                  <a:cubicBezTo>
                    <a:pt x="970915" y="563246"/>
                    <a:pt x="919129" y="532319"/>
                    <a:pt x="901700" y="520700"/>
                  </a:cubicBezTo>
                  <a:lnTo>
                    <a:pt x="927100" y="596900"/>
                  </a:lnTo>
                  <a:cubicBezTo>
                    <a:pt x="944033" y="647700"/>
                    <a:pt x="952500" y="639233"/>
                    <a:pt x="901700" y="622300"/>
                  </a:cubicBezTo>
                  <a:cubicBezTo>
                    <a:pt x="943322" y="594552"/>
                    <a:pt x="924536" y="596900"/>
                    <a:pt x="952500" y="5969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874000" y="4140200"/>
              <a:ext cx="38100" cy="324634"/>
            </a:xfrm>
            <a:custGeom>
              <a:avLst/>
              <a:gdLst>
                <a:gd name="connsiteX0" fmla="*/ 12700 w 38100"/>
                <a:gd name="connsiteY0" fmla="*/ 134134 h 324634"/>
                <a:gd name="connsiteX1" fmla="*/ 25400 w 38100"/>
                <a:gd name="connsiteY1" fmla="*/ 197634 h 324634"/>
                <a:gd name="connsiteX2" fmla="*/ 12700 w 38100"/>
                <a:gd name="connsiteY2" fmla="*/ 235734 h 324634"/>
                <a:gd name="connsiteX3" fmla="*/ 0 w 38100"/>
                <a:gd name="connsiteY3" fmla="*/ 197634 h 324634"/>
                <a:gd name="connsiteX4" fmla="*/ 12700 w 38100"/>
                <a:gd name="connsiteY4" fmla="*/ 7134 h 324634"/>
                <a:gd name="connsiteX5" fmla="*/ 25400 w 38100"/>
                <a:gd name="connsiteY5" fmla="*/ 121434 h 324634"/>
                <a:gd name="connsiteX6" fmla="*/ 38100 w 38100"/>
                <a:gd name="connsiteY6" fmla="*/ 223034 h 324634"/>
                <a:gd name="connsiteX7" fmla="*/ 25400 w 38100"/>
                <a:gd name="connsiteY7" fmla="*/ 324634 h 32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324634">
                  <a:moveTo>
                    <a:pt x="12700" y="134134"/>
                  </a:moveTo>
                  <a:cubicBezTo>
                    <a:pt x="16933" y="155301"/>
                    <a:pt x="25400" y="176048"/>
                    <a:pt x="25400" y="197634"/>
                  </a:cubicBezTo>
                  <a:cubicBezTo>
                    <a:pt x="25400" y="211021"/>
                    <a:pt x="26087" y="235734"/>
                    <a:pt x="12700" y="235734"/>
                  </a:cubicBezTo>
                  <a:cubicBezTo>
                    <a:pt x="-687" y="235734"/>
                    <a:pt x="4233" y="210334"/>
                    <a:pt x="0" y="197634"/>
                  </a:cubicBezTo>
                  <a:cubicBezTo>
                    <a:pt x="4233" y="134134"/>
                    <a:pt x="-7425" y="67509"/>
                    <a:pt x="12700" y="7134"/>
                  </a:cubicBezTo>
                  <a:cubicBezTo>
                    <a:pt x="24822" y="-29233"/>
                    <a:pt x="20921" y="83362"/>
                    <a:pt x="25400" y="121434"/>
                  </a:cubicBezTo>
                  <a:cubicBezTo>
                    <a:pt x="29388" y="155330"/>
                    <a:pt x="33867" y="189167"/>
                    <a:pt x="38100" y="223034"/>
                  </a:cubicBezTo>
                  <a:cubicBezTo>
                    <a:pt x="21293" y="290262"/>
                    <a:pt x="25400" y="256380"/>
                    <a:pt x="25400" y="32463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7721600" y="3810000"/>
              <a:ext cx="280007" cy="254314"/>
            </a:xfrm>
            <a:custGeom>
              <a:avLst/>
              <a:gdLst>
                <a:gd name="connsiteX0" fmla="*/ 0 w 280007"/>
                <a:gd name="connsiteY0" fmla="*/ 215900 h 254314"/>
                <a:gd name="connsiteX1" fmla="*/ 127000 w 280007"/>
                <a:gd name="connsiteY1" fmla="*/ 241300 h 254314"/>
                <a:gd name="connsiteX2" fmla="*/ 228600 w 280007"/>
                <a:gd name="connsiteY2" fmla="*/ 215900 h 254314"/>
                <a:gd name="connsiteX3" fmla="*/ 279400 w 280007"/>
                <a:gd name="connsiteY3" fmla="*/ 139700 h 254314"/>
                <a:gd name="connsiteX4" fmla="*/ 254000 w 280007"/>
                <a:gd name="connsiteY4" fmla="*/ 38100 h 254314"/>
                <a:gd name="connsiteX5" fmla="*/ 177800 w 280007"/>
                <a:gd name="connsiteY5" fmla="*/ 0 h 254314"/>
                <a:gd name="connsiteX6" fmla="*/ 114300 w 280007"/>
                <a:gd name="connsiteY6" fmla="*/ 12700 h 25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007" h="254314">
                  <a:moveTo>
                    <a:pt x="0" y="215900"/>
                  </a:moveTo>
                  <a:cubicBezTo>
                    <a:pt x="78295" y="262877"/>
                    <a:pt x="42543" y="260790"/>
                    <a:pt x="127000" y="241300"/>
                  </a:cubicBezTo>
                  <a:cubicBezTo>
                    <a:pt x="161015" y="233450"/>
                    <a:pt x="228600" y="215900"/>
                    <a:pt x="228600" y="215900"/>
                  </a:cubicBezTo>
                  <a:cubicBezTo>
                    <a:pt x="245533" y="190500"/>
                    <a:pt x="285387" y="169634"/>
                    <a:pt x="279400" y="139700"/>
                  </a:cubicBezTo>
                  <a:cubicBezTo>
                    <a:pt x="278768" y="136538"/>
                    <a:pt x="264414" y="51117"/>
                    <a:pt x="254000" y="38100"/>
                  </a:cubicBezTo>
                  <a:cubicBezTo>
                    <a:pt x="236095" y="15719"/>
                    <a:pt x="202899" y="8366"/>
                    <a:pt x="177800" y="0"/>
                  </a:cubicBezTo>
                  <a:lnTo>
                    <a:pt x="114300" y="127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7835897" y="3759185"/>
              <a:ext cx="107015" cy="152415"/>
            </a:xfrm>
            <a:custGeom>
              <a:avLst/>
              <a:gdLst>
                <a:gd name="connsiteX0" fmla="*/ 38103 w 107015"/>
                <a:gd name="connsiteY0" fmla="*/ 152415 h 152415"/>
                <a:gd name="connsiteX1" fmla="*/ 25403 w 107015"/>
                <a:gd name="connsiteY1" fmla="*/ 50815 h 152415"/>
                <a:gd name="connsiteX2" fmla="*/ 88903 w 107015"/>
                <a:gd name="connsiteY2" fmla="*/ 15 h 15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015" h="152415">
                  <a:moveTo>
                    <a:pt x="38103" y="152415"/>
                  </a:moveTo>
                  <a:cubicBezTo>
                    <a:pt x="7696" y="101737"/>
                    <a:pt x="-23302" y="93432"/>
                    <a:pt x="25403" y="50815"/>
                  </a:cubicBezTo>
                  <a:cubicBezTo>
                    <a:pt x="86144" y="-2333"/>
                    <a:pt x="134762" y="15"/>
                    <a:pt x="88903" y="1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767692" y="4333617"/>
            <a:ext cx="1325144" cy="959150"/>
            <a:chOff x="7633551" y="4591849"/>
            <a:chExt cx="1167346" cy="1137122"/>
          </a:xfrm>
        </p:grpSpPr>
        <p:grpSp>
          <p:nvGrpSpPr>
            <p:cNvPr id="14" name="Group 13"/>
            <p:cNvGrpSpPr/>
            <p:nvPr/>
          </p:nvGrpSpPr>
          <p:grpSpPr>
            <a:xfrm>
              <a:off x="7633551" y="4591849"/>
              <a:ext cx="1143851" cy="1066815"/>
              <a:chOff x="7721600" y="3759185"/>
              <a:chExt cx="1143851" cy="1066815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7886700" y="4178300"/>
                <a:ext cx="978751" cy="647700"/>
              </a:xfrm>
              <a:custGeom>
                <a:avLst/>
                <a:gdLst>
                  <a:gd name="connsiteX0" fmla="*/ 0 w 978751"/>
                  <a:gd name="connsiteY0" fmla="*/ 38100 h 647700"/>
                  <a:gd name="connsiteX1" fmla="*/ 76200 w 978751"/>
                  <a:gd name="connsiteY1" fmla="*/ 25400 h 647700"/>
                  <a:gd name="connsiteX2" fmla="*/ 190500 w 978751"/>
                  <a:gd name="connsiteY2" fmla="*/ 12700 h 647700"/>
                  <a:gd name="connsiteX3" fmla="*/ 279400 w 978751"/>
                  <a:gd name="connsiteY3" fmla="*/ 0 h 647700"/>
                  <a:gd name="connsiteX4" fmla="*/ 482600 w 978751"/>
                  <a:gd name="connsiteY4" fmla="*/ 12700 h 647700"/>
                  <a:gd name="connsiteX5" fmla="*/ 508000 w 978751"/>
                  <a:gd name="connsiteY5" fmla="*/ 63500 h 647700"/>
                  <a:gd name="connsiteX6" fmla="*/ 558800 w 978751"/>
                  <a:gd name="connsiteY6" fmla="*/ 101600 h 647700"/>
                  <a:gd name="connsiteX7" fmla="*/ 609600 w 978751"/>
                  <a:gd name="connsiteY7" fmla="*/ 177800 h 647700"/>
                  <a:gd name="connsiteX8" fmla="*/ 723900 w 978751"/>
                  <a:gd name="connsiteY8" fmla="*/ 342900 h 647700"/>
                  <a:gd name="connsiteX9" fmla="*/ 812800 w 978751"/>
                  <a:gd name="connsiteY9" fmla="*/ 431800 h 647700"/>
                  <a:gd name="connsiteX10" fmla="*/ 901700 w 978751"/>
                  <a:gd name="connsiteY10" fmla="*/ 546100 h 647700"/>
                  <a:gd name="connsiteX11" fmla="*/ 914400 w 978751"/>
                  <a:gd name="connsiteY11" fmla="*/ 584200 h 647700"/>
                  <a:gd name="connsiteX12" fmla="*/ 876300 w 978751"/>
                  <a:gd name="connsiteY12" fmla="*/ 571500 h 647700"/>
                  <a:gd name="connsiteX13" fmla="*/ 927100 w 978751"/>
                  <a:gd name="connsiteY13" fmla="*/ 647700 h 647700"/>
                  <a:gd name="connsiteX14" fmla="*/ 965200 w 978751"/>
                  <a:gd name="connsiteY14" fmla="*/ 622300 h 647700"/>
                  <a:gd name="connsiteX15" fmla="*/ 977900 w 978751"/>
                  <a:gd name="connsiteY15" fmla="*/ 584200 h 647700"/>
                  <a:gd name="connsiteX16" fmla="*/ 901700 w 978751"/>
                  <a:gd name="connsiteY16" fmla="*/ 520700 h 647700"/>
                  <a:gd name="connsiteX17" fmla="*/ 927100 w 978751"/>
                  <a:gd name="connsiteY17" fmla="*/ 596900 h 647700"/>
                  <a:gd name="connsiteX18" fmla="*/ 901700 w 978751"/>
                  <a:gd name="connsiteY18" fmla="*/ 622300 h 647700"/>
                  <a:gd name="connsiteX19" fmla="*/ 952500 w 978751"/>
                  <a:gd name="connsiteY19" fmla="*/ 596900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78751" h="647700">
                    <a:moveTo>
                      <a:pt x="0" y="38100"/>
                    </a:moveTo>
                    <a:cubicBezTo>
                      <a:pt x="25400" y="33867"/>
                      <a:pt x="50676" y="28803"/>
                      <a:pt x="76200" y="25400"/>
                    </a:cubicBezTo>
                    <a:cubicBezTo>
                      <a:pt x="114198" y="20334"/>
                      <a:pt x="152462" y="17455"/>
                      <a:pt x="190500" y="12700"/>
                    </a:cubicBezTo>
                    <a:cubicBezTo>
                      <a:pt x="220203" y="8987"/>
                      <a:pt x="249767" y="4233"/>
                      <a:pt x="279400" y="0"/>
                    </a:cubicBezTo>
                    <a:cubicBezTo>
                      <a:pt x="347133" y="4233"/>
                      <a:pt x="417210" y="-5464"/>
                      <a:pt x="482600" y="12700"/>
                    </a:cubicBezTo>
                    <a:cubicBezTo>
                      <a:pt x="500841" y="17767"/>
                      <a:pt x="495679" y="49126"/>
                      <a:pt x="508000" y="63500"/>
                    </a:cubicBezTo>
                    <a:cubicBezTo>
                      <a:pt x="521775" y="79571"/>
                      <a:pt x="544738" y="85780"/>
                      <a:pt x="558800" y="101600"/>
                    </a:cubicBezTo>
                    <a:cubicBezTo>
                      <a:pt x="579081" y="124416"/>
                      <a:pt x="593894" y="151623"/>
                      <a:pt x="609600" y="177800"/>
                    </a:cubicBezTo>
                    <a:cubicBezTo>
                      <a:pt x="642946" y="233377"/>
                      <a:pt x="678395" y="297395"/>
                      <a:pt x="723900" y="342900"/>
                    </a:cubicBezTo>
                    <a:lnTo>
                      <a:pt x="812800" y="431800"/>
                    </a:lnTo>
                    <a:cubicBezTo>
                      <a:pt x="845674" y="464674"/>
                      <a:pt x="886509" y="500528"/>
                      <a:pt x="901700" y="546100"/>
                    </a:cubicBezTo>
                    <a:cubicBezTo>
                      <a:pt x="905933" y="558800"/>
                      <a:pt x="923866" y="574734"/>
                      <a:pt x="914400" y="584200"/>
                    </a:cubicBezTo>
                    <a:cubicBezTo>
                      <a:pt x="904934" y="593666"/>
                      <a:pt x="889000" y="575733"/>
                      <a:pt x="876300" y="571500"/>
                    </a:cubicBezTo>
                    <a:cubicBezTo>
                      <a:pt x="882672" y="596990"/>
                      <a:pt x="883247" y="647700"/>
                      <a:pt x="927100" y="647700"/>
                    </a:cubicBezTo>
                    <a:cubicBezTo>
                      <a:pt x="942364" y="647700"/>
                      <a:pt x="952500" y="630767"/>
                      <a:pt x="965200" y="622300"/>
                    </a:cubicBezTo>
                    <a:cubicBezTo>
                      <a:pt x="969433" y="609600"/>
                      <a:pt x="982133" y="596900"/>
                      <a:pt x="977900" y="584200"/>
                    </a:cubicBezTo>
                    <a:cubicBezTo>
                      <a:pt x="970915" y="563246"/>
                      <a:pt x="919129" y="532319"/>
                      <a:pt x="901700" y="520700"/>
                    </a:cubicBezTo>
                    <a:lnTo>
                      <a:pt x="927100" y="596900"/>
                    </a:lnTo>
                    <a:cubicBezTo>
                      <a:pt x="944033" y="647700"/>
                      <a:pt x="952500" y="639233"/>
                      <a:pt x="901700" y="622300"/>
                    </a:cubicBezTo>
                    <a:cubicBezTo>
                      <a:pt x="943322" y="594552"/>
                      <a:pt x="924536" y="596900"/>
                      <a:pt x="952500" y="596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7874000" y="4140200"/>
                <a:ext cx="38100" cy="324634"/>
              </a:xfrm>
              <a:custGeom>
                <a:avLst/>
                <a:gdLst>
                  <a:gd name="connsiteX0" fmla="*/ 12700 w 38100"/>
                  <a:gd name="connsiteY0" fmla="*/ 134134 h 324634"/>
                  <a:gd name="connsiteX1" fmla="*/ 25400 w 38100"/>
                  <a:gd name="connsiteY1" fmla="*/ 197634 h 324634"/>
                  <a:gd name="connsiteX2" fmla="*/ 12700 w 38100"/>
                  <a:gd name="connsiteY2" fmla="*/ 235734 h 324634"/>
                  <a:gd name="connsiteX3" fmla="*/ 0 w 38100"/>
                  <a:gd name="connsiteY3" fmla="*/ 197634 h 324634"/>
                  <a:gd name="connsiteX4" fmla="*/ 12700 w 38100"/>
                  <a:gd name="connsiteY4" fmla="*/ 7134 h 324634"/>
                  <a:gd name="connsiteX5" fmla="*/ 25400 w 38100"/>
                  <a:gd name="connsiteY5" fmla="*/ 121434 h 324634"/>
                  <a:gd name="connsiteX6" fmla="*/ 38100 w 38100"/>
                  <a:gd name="connsiteY6" fmla="*/ 223034 h 324634"/>
                  <a:gd name="connsiteX7" fmla="*/ 25400 w 38100"/>
                  <a:gd name="connsiteY7" fmla="*/ 324634 h 324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00" h="324634">
                    <a:moveTo>
                      <a:pt x="12700" y="134134"/>
                    </a:moveTo>
                    <a:cubicBezTo>
                      <a:pt x="16933" y="155301"/>
                      <a:pt x="25400" y="176048"/>
                      <a:pt x="25400" y="197634"/>
                    </a:cubicBezTo>
                    <a:cubicBezTo>
                      <a:pt x="25400" y="211021"/>
                      <a:pt x="26087" y="235734"/>
                      <a:pt x="12700" y="235734"/>
                    </a:cubicBezTo>
                    <a:cubicBezTo>
                      <a:pt x="-687" y="235734"/>
                      <a:pt x="4233" y="210334"/>
                      <a:pt x="0" y="197634"/>
                    </a:cubicBezTo>
                    <a:cubicBezTo>
                      <a:pt x="4233" y="134134"/>
                      <a:pt x="-7425" y="67509"/>
                      <a:pt x="12700" y="7134"/>
                    </a:cubicBezTo>
                    <a:cubicBezTo>
                      <a:pt x="24822" y="-29233"/>
                      <a:pt x="20921" y="83362"/>
                      <a:pt x="25400" y="121434"/>
                    </a:cubicBezTo>
                    <a:cubicBezTo>
                      <a:pt x="29388" y="155330"/>
                      <a:pt x="33867" y="189167"/>
                      <a:pt x="38100" y="223034"/>
                    </a:cubicBezTo>
                    <a:cubicBezTo>
                      <a:pt x="21293" y="290262"/>
                      <a:pt x="25400" y="256380"/>
                      <a:pt x="25400" y="32463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7721600" y="3810000"/>
                <a:ext cx="280007" cy="254314"/>
              </a:xfrm>
              <a:custGeom>
                <a:avLst/>
                <a:gdLst>
                  <a:gd name="connsiteX0" fmla="*/ 0 w 280007"/>
                  <a:gd name="connsiteY0" fmla="*/ 215900 h 254314"/>
                  <a:gd name="connsiteX1" fmla="*/ 127000 w 280007"/>
                  <a:gd name="connsiteY1" fmla="*/ 241300 h 254314"/>
                  <a:gd name="connsiteX2" fmla="*/ 228600 w 280007"/>
                  <a:gd name="connsiteY2" fmla="*/ 215900 h 254314"/>
                  <a:gd name="connsiteX3" fmla="*/ 279400 w 280007"/>
                  <a:gd name="connsiteY3" fmla="*/ 139700 h 254314"/>
                  <a:gd name="connsiteX4" fmla="*/ 254000 w 280007"/>
                  <a:gd name="connsiteY4" fmla="*/ 38100 h 254314"/>
                  <a:gd name="connsiteX5" fmla="*/ 177800 w 280007"/>
                  <a:gd name="connsiteY5" fmla="*/ 0 h 254314"/>
                  <a:gd name="connsiteX6" fmla="*/ 114300 w 280007"/>
                  <a:gd name="connsiteY6" fmla="*/ 12700 h 2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0007" h="254314">
                    <a:moveTo>
                      <a:pt x="0" y="215900"/>
                    </a:moveTo>
                    <a:cubicBezTo>
                      <a:pt x="78295" y="262877"/>
                      <a:pt x="42543" y="260790"/>
                      <a:pt x="127000" y="241300"/>
                    </a:cubicBezTo>
                    <a:cubicBezTo>
                      <a:pt x="161015" y="233450"/>
                      <a:pt x="228600" y="215900"/>
                      <a:pt x="228600" y="215900"/>
                    </a:cubicBezTo>
                    <a:cubicBezTo>
                      <a:pt x="245533" y="190500"/>
                      <a:pt x="285387" y="169634"/>
                      <a:pt x="279400" y="139700"/>
                    </a:cubicBezTo>
                    <a:cubicBezTo>
                      <a:pt x="278768" y="136538"/>
                      <a:pt x="264414" y="51117"/>
                      <a:pt x="254000" y="38100"/>
                    </a:cubicBezTo>
                    <a:cubicBezTo>
                      <a:pt x="236095" y="15719"/>
                      <a:pt x="202899" y="8366"/>
                      <a:pt x="177800" y="0"/>
                    </a:cubicBezTo>
                    <a:lnTo>
                      <a:pt x="114300" y="1270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7835897" y="3759185"/>
                <a:ext cx="107015" cy="152415"/>
              </a:xfrm>
              <a:custGeom>
                <a:avLst/>
                <a:gdLst>
                  <a:gd name="connsiteX0" fmla="*/ 38103 w 107015"/>
                  <a:gd name="connsiteY0" fmla="*/ 152415 h 152415"/>
                  <a:gd name="connsiteX1" fmla="*/ 25403 w 107015"/>
                  <a:gd name="connsiteY1" fmla="*/ 50815 h 152415"/>
                  <a:gd name="connsiteX2" fmla="*/ 88903 w 107015"/>
                  <a:gd name="connsiteY2" fmla="*/ 15 h 152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015" h="152415">
                    <a:moveTo>
                      <a:pt x="38103" y="152415"/>
                    </a:moveTo>
                    <a:cubicBezTo>
                      <a:pt x="7696" y="101737"/>
                      <a:pt x="-23302" y="93432"/>
                      <a:pt x="25403" y="50815"/>
                    </a:cubicBezTo>
                    <a:cubicBezTo>
                      <a:pt x="86144" y="-2333"/>
                      <a:pt x="134762" y="15"/>
                      <a:pt x="88903" y="15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20" name="Freeform 19"/>
            <p:cNvSpPr/>
            <p:nvPr/>
          </p:nvSpPr>
          <p:spPr>
            <a:xfrm>
              <a:off x="7720665" y="5029200"/>
              <a:ext cx="559735" cy="699771"/>
            </a:xfrm>
            <a:custGeom>
              <a:avLst/>
              <a:gdLst>
                <a:gd name="connsiteX0" fmla="*/ 559735 w 559735"/>
                <a:gd name="connsiteY0" fmla="*/ 0 h 699771"/>
                <a:gd name="connsiteX1" fmla="*/ 508935 w 559735"/>
                <a:gd name="connsiteY1" fmla="*/ 63500 h 699771"/>
                <a:gd name="connsiteX2" fmla="*/ 458135 w 559735"/>
                <a:gd name="connsiteY2" fmla="*/ 177800 h 699771"/>
                <a:gd name="connsiteX3" fmla="*/ 407335 w 559735"/>
                <a:gd name="connsiteY3" fmla="*/ 215900 h 699771"/>
                <a:gd name="connsiteX4" fmla="*/ 331135 w 559735"/>
                <a:gd name="connsiteY4" fmla="*/ 342900 h 699771"/>
                <a:gd name="connsiteX5" fmla="*/ 305735 w 559735"/>
                <a:gd name="connsiteY5" fmla="*/ 381000 h 699771"/>
                <a:gd name="connsiteX6" fmla="*/ 242235 w 559735"/>
                <a:gd name="connsiteY6" fmla="*/ 457200 h 699771"/>
                <a:gd name="connsiteX7" fmla="*/ 166035 w 559735"/>
                <a:gd name="connsiteY7" fmla="*/ 533400 h 699771"/>
                <a:gd name="connsiteX8" fmla="*/ 127935 w 559735"/>
                <a:gd name="connsiteY8" fmla="*/ 571500 h 699771"/>
                <a:gd name="connsiteX9" fmla="*/ 89835 w 559735"/>
                <a:gd name="connsiteY9" fmla="*/ 609600 h 699771"/>
                <a:gd name="connsiteX10" fmla="*/ 51735 w 559735"/>
                <a:gd name="connsiteY10" fmla="*/ 609600 h 699771"/>
                <a:gd name="connsiteX11" fmla="*/ 935 w 559735"/>
                <a:gd name="connsiteY11" fmla="*/ 622300 h 699771"/>
                <a:gd name="connsiteX12" fmla="*/ 39035 w 559735"/>
                <a:gd name="connsiteY12" fmla="*/ 698500 h 699771"/>
                <a:gd name="connsiteX13" fmla="*/ 89835 w 559735"/>
                <a:gd name="connsiteY13" fmla="*/ 685800 h 699771"/>
                <a:gd name="connsiteX14" fmla="*/ 115235 w 559735"/>
                <a:gd name="connsiteY14" fmla="*/ 647700 h 699771"/>
                <a:gd name="connsiteX15" fmla="*/ 77135 w 559735"/>
                <a:gd name="connsiteY15" fmla="*/ 635000 h 699771"/>
                <a:gd name="connsiteX16" fmla="*/ 39035 w 559735"/>
                <a:gd name="connsiteY16" fmla="*/ 609600 h 699771"/>
                <a:gd name="connsiteX17" fmla="*/ 935 w 559735"/>
                <a:gd name="connsiteY17" fmla="*/ 622300 h 699771"/>
                <a:gd name="connsiteX18" fmla="*/ 64435 w 559735"/>
                <a:gd name="connsiteY18" fmla="*/ 673100 h 699771"/>
                <a:gd name="connsiteX19" fmla="*/ 89835 w 559735"/>
                <a:gd name="connsiteY19" fmla="*/ 635000 h 699771"/>
                <a:gd name="connsiteX20" fmla="*/ 13635 w 559735"/>
                <a:gd name="connsiteY20" fmla="*/ 647700 h 699771"/>
                <a:gd name="connsiteX21" fmla="*/ 51735 w 559735"/>
                <a:gd name="connsiteY21" fmla="*/ 660400 h 699771"/>
                <a:gd name="connsiteX22" fmla="*/ 64435 w 559735"/>
                <a:gd name="connsiteY22" fmla="*/ 635000 h 69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9735" h="699771">
                  <a:moveTo>
                    <a:pt x="559735" y="0"/>
                  </a:moveTo>
                  <a:cubicBezTo>
                    <a:pt x="542802" y="21167"/>
                    <a:pt x="522384" y="39965"/>
                    <a:pt x="508935" y="63500"/>
                  </a:cubicBezTo>
                  <a:cubicBezTo>
                    <a:pt x="488249" y="99700"/>
                    <a:pt x="481262" y="143109"/>
                    <a:pt x="458135" y="177800"/>
                  </a:cubicBezTo>
                  <a:cubicBezTo>
                    <a:pt x="446394" y="195412"/>
                    <a:pt x="424268" y="203200"/>
                    <a:pt x="407335" y="215900"/>
                  </a:cubicBezTo>
                  <a:cubicBezTo>
                    <a:pt x="381935" y="258233"/>
                    <a:pt x="358520" y="301823"/>
                    <a:pt x="331135" y="342900"/>
                  </a:cubicBezTo>
                  <a:cubicBezTo>
                    <a:pt x="322668" y="355600"/>
                    <a:pt x="315106" y="368952"/>
                    <a:pt x="305735" y="381000"/>
                  </a:cubicBezTo>
                  <a:cubicBezTo>
                    <a:pt x="285436" y="407099"/>
                    <a:pt x="264577" y="432827"/>
                    <a:pt x="242235" y="457200"/>
                  </a:cubicBezTo>
                  <a:cubicBezTo>
                    <a:pt x="217962" y="483679"/>
                    <a:pt x="191435" y="508000"/>
                    <a:pt x="166035" y="533400"/>
                  </a:cubicBezTo>
                  <a:lnTo>
                    <a:pt x="127935" y="571500"/>
                  </a:lnTo>
                  <a:lnTo>
                    <a:pt x="89835" y="609600"/>
                  </a:lnTo>
                  <a:cubicBezTo>
                    <a:pt x="62232" y="692410"/>
                    <a:pt x="96050" y="624372"/>
                    <a:pt x="51735" y="609600"/>
                  </a:cubicBezTo>
                  <a:cubicBezTo>
                    <a:pt x="35176" y="604080"/>
                    <a:pt x="17868" y="618067"/>
                    <a:pt x="935" y="622300"/>
                  </a:cubicBezTo>
                  <a:cubicBezTo>
                    <a:pt x="5866" y="637093"/>
                    <a:pt x="20571" y="692345"/>
                    <a:pt x="39035" y="698500"/>
                  </a:cubicBezTo>
                  <a:cubicBezTo>
                    <a:pt x="55594" y="704020"/>
                    <a:pt x="72902" y="690033"/>
                    <a:pt x="89835" y="685800"/>
                  </a:cubicBezTo>
                  <a:cubicBezTo>
                    <a:pt x="98302" y="673100"/>
                    <a:pt x="118937" y="662508"/>
                    <a:pt x="115235" y="647700"/>
                  </a:cubicBezTo>
                  <a:cubicBezTo>
                    <a:pt x="111988" y="634713"/>
                    <a:pt x="89109" y="640987"/>
                    <a:pt x="77135" y="635000"/>
                  </a:cubicBezTo>
                  <a:cubicBezTo>
                    <a:pt x="63483" y="628174"/>
                    <a:pt x="51735" y="618067"/>
                    <a:pt x="39035" y="609600"/>
                  </a:cubicBezTo>
                  <a:cubicBezTo>
                    <a:pt x="26335" y="613833"/>
                    <a:pt x="4182" y="609313"/>
                    <a:pt x="935" y="622300"/>
                  </a:cubicBezTo>
                  <a:cubicBezTo>
                    <a:pt x="-7903" y="657651"/>
                    <a:pt x="48396" y="667754"/>
                    <a:pt x="64435" y="673100"/>
                  </a:cubicBezTo>
                  <a:cubicBezTo>
                    <a:pt x="72902" y="660400"/>
                    <a:pt x="103487" y="641826"/>
                    <a:pt x="89835" y="635000"/>
                  </a:cubicBezTo>
                  <a:cubicBezTo>
                    <a:pt x="66803" y="623484"/>
                    <a:pt x="35061" y="633416"/>
                    <a:pt x="13635" y="647700"/>
                  </a:cubicBezTo>
                  <a:cubicBezTo>
                    <a:pt x="2496" y="655126"/>
                    <a:pt x="38748" y="663647"/>
                    <a:pt x="51735" y="660400"/>
                  </a:cubicBezTo>
                  <a:cubicBezTo>
                    <a:pt x="60918" y="658104"/>
                    <a:pt x="60202" y="643467"/>
                    <a:pt x="64435" y="6350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284007" y="4896977"/>
              <a:ext cx="516890" cy="8319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240042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Na čo sme zvedaví?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Za </a:t>
            </a:r>
            <a:r>
              <a:rPr lang="sk-SK" dirty="0"/>
              <a:t>akých </a:t>
            </a:r>
            <a:r>
              <a:rPr lang="sk-SK" dirty="0" smtClean="0"/>
              <a:t>podmienok </a:t>
            </a:r>
            <a:r>
              <a:rPr lang="sk-SK" dirty="0"/>
              <a:t>ktorý typ pohybu?</a:t>
            </a:r>
          </a:p>
          <a:p>
            <a:r>
              <a:rPr lang="sk-SK" dirty="0" smtClean="0"/>
              <a:t>Prečo sa hýbe tak, ako sa hýbe?</a:t>
            </a:r>
          </a:p>
          <a:p>
            <a:pPr lvl="1"/>
            <a:r>
              <a:rPr lang="sk-SK" dirty="0" smtClean="0"/>
              <a:t>Ktoré pohyby sú stabilné?</a:t>
            </a:r>
          </a:p>
          <a:p>
            <a:pPr lvl="1"/>
            <a:r>
              <a:rPr lang="sk-SK" dirty="0" smtClean="0"/>
              <a:t>Sú naozaj stabilné? Nepokazia sa po dlhšom čase?</a:t>
            </a:r>
          </a:p>
          <a:p>
            <a:pPr lvl="1"/>
            <a:r>
              <a:rPr lang="sk-SK" dirty="0" smtClean="0"/>
              <a:t>Je </a:t>
            </a:r>
            <a:r>
              <a:rPr lang="sk-SK" dirty="0" smtClean="0"/>
              <a:t>podstatná počiatočná poloha? Tlmiace efekty?</a:t>
            </a:r>
          </a:p>
          <a:p>
            <a:r>
              <a:rPr lang="sk-SK" dirty="0" smtClean="0"/>
              <a:t>Aké sily sú v hre? Pohybová rovnica?</a:t>
            </a:r>
          </a:p>
          <a:p>
            <a:r>
              <a:rPr lang="sk-SK" dirty="0" smtClean="0"/>
              <a:t>Čo vieme teoreticky predpovedať?</a:t>
            </a:r>
          </a:p>
          <a:p>
            <a:pPr lvl="1"/>
            <a:r>
              <a:rPr lang="sk-SK" dirty="0" smtClean="0"/>
              <a:t>Polomery stabilných trajektérií?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480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Námety </a:t>
            </a:r>
            <a:r>
              <a:rPr lang="sk-SK" dirty="0" smtClean="0"/>
              <a:t>na experimentovanie</a:t>
            </a:r>
            <a:endParaRPr lang="sk-SK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600200"/>
                <a:ext cx="6324600" cy="4876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sk-SK" b="1" dirty="0" smtClean="0"/>
                  <a:t>1. Aké sú dôležité parametre a efekty?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𝜔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𝑅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𝐿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𝑚</m:t>
                    </m:r>
                  </m:oMath>
                </a14:m>
                <a:endParaRPr lang="en-US" dirty="0" smtClean="0"/>
              </a:p>
              <a:p>
                <a:r>
                  <a:rPr lang="sk-SK" dirty="0" smtClean="0"/>
                  <a:t>Lepší vhľad do problému</a:t>
                </a:r>
                <a:r>
                  <a:rPr lang="sk-SK" dirty="0" smtClean="0"/>
                  <a:t>:</a:t>
                </a:r>
                <a:r>
                  <a:rPr lang="sk-SK" dirty="0" smtClean="0"/>
                  <a:t/>
                </a:r>
                <a:br>
                  <a:rPr lang="sk-SK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𝑔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𝐿</m:t>
                            </m:r>
                          </m:den>
                        </m:f>
                      </m:e>
                    </m:rad>
                  </m:oMath>
                </a14:m>
                <a:r>
                  <a:rPr lang="sk-SK" dirty="0" smtClean="0"/>
                  <a:t> ... vlastná uhl. frekvencia</a:t>
                </a:r>
                <a:br>
                  <a:rPr lang="sk-SK" dirty="0" smtClean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sk-SK" dirty="0" smtClean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k-SK" b="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sk-SK" b="0" i="1" dirty="0" smtClean="0">
                            <a:latin typeface="Cambria Math"/>
                          </a:rPr>
                          <m:t>𝑅</m:t>
                        </m:r>
                      </m:num>
                      <m:den>
                        <m:r>
                          <a:rPr lang="sk-SK" b="0" i="1" dirty="0" smtClean="0">
                            <a:latin typeface="Cambria Math"/>
                          </a:rPr>
                          <m:t>𝐿</m:t>
                        </m:r>
                      </m:den>
                    </m:f>
                  </m:oMath>
                </a14:m>
                <a:r>
                  <a:rPr lang="sk-SK" dirty="0" smtClean="0"/>
                  <a:t> ... </a:t>
                </a:r>
                <a:r>
                  <a:rPr lang="sk-SK" dirty="0"/>
                  <a:t>b</a:t>
                </a:r>
                <a:r>
                  <a:rPr lang="sk-SK" dirty="0" smtClean="0"/>
                  <a:t>ezrozmerné </a:t>
                </a:r>
                <a:r>
                  <a:rPr lang="sk-SK" dirty="0" smtClean="0"/>
                  <a:t>parametre</a:t>
                </a:r>
              </a:p>
              <a:p>
                <a:r>
                  <a:rPr lang="sk-SK" dirty="0"/>
                  <a:t>S</a:t>
                </a:r>
                <a:r>
                  <a:rPr lang="sk-SK" dirty="0" smtClean="0"/>
                  <a:t>tabilné polomery</a:t>
                </a:r>
              </a:p>
              <a:p>
                <a:r>
                  <a:rPr lang="sk-SK" dirty="0" smtClean="0"/>
                  <a:t>Periódy/priemerné uhlové rýchlosti zložitejších pohybov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600200"/>
                <a:ext cx="6324600" cy="4876800"/>
              </a:xfrm>
              <a:blipFill rotWithShape="1">
                <a:blip r:embed="rId2"/>
                <a:stretch>
                  <a:fillRect l="-2025" t="-112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6578600" y="1907018"/>
            <a:ext cx="2565400" cy="3513762"/>
            <a:chOff x="6045200" y="2633613"/>
            <a:chExt cx="2565400" cy="3513762"/>
          </a:xfrm>
        </p:grpSpPr>
        <p:sp>
          <p:nvSpPr>
            <p:cNvPr id="4" name="Freeform 3"/>
            <p:cNvSpPr/>
            <p:nvPr/>
          </p:nvSpPr>
          <p:spPr>
            <a:xfrm>
              <a:off x="6310720" y="3218388"/>
              <a:ext cx="106587" cy="832912"/>
            </a:xfrm>
            <a:custGeom>
              <a:avLst/>
              <a:gdLst>
                <a:gd name="connsiteX0" fmla="*/ 1180 w 106587"/>
                <a:gd name="connsiteY0" fmla="*/ 58212 h 832912"/>
                <a:gd name="connsiteX1" fmla="*/ 13880 w 106587"/>
                <a:gd name="connsiteY1" fmla="*/ 477312 h 832912"/>
                <a:gd name="connsiteX2" fmla="*/ 39280 w 106587"/>
                <a:gd name="connsiteY2" fmla="*/ 655112 h 832912"/>
                <a:gd name="connsiteX3" fmla="*/ 51980 w 106587"/>
                <a:gd name="connsiteY3" fmla="*/ 744012 h 832912"/>
                <a:gd name="connsiteX4" fmla="*/ 77380 w 106587"/>
                <a:gd name="connsiteY4" fmla="*/ 832912 h 832912"/>
                <a:gd name="connsiteX5" fmla="*/ 90080 w 106587"/>
                <a:gd name="connsiteY5" fmla="*/ 794812 h 832912"/>
                <a:gd name="connsiteX6" fmla="*/ 90080 w 106587"/>
                <a:gd name="connsiteY6" fmla="*/ 324912 h 832912"/>
                <a:gd name="connsiteX7" fmla="*/ 77380 w 106587"/>
                <a:gd name="connsiteY7" fmla="*/ 274112 h 832912"/>
                <a:gd name="connsiteX8" fmla="*/ 64680 w 106587"/>
                <a:gd name="connsiteY8" fmla="*/ 197912 h 832912"/>
                <a:gd name="connsiteX9" fmla="*/ 51980 w 106587"/>
                <a:gd name="connsiteY9" fmla="*/ 7412 h 832912"/>
                <a:gd name="connsiteX10" fmla="*/ 39280 w 106587"/>
                <a:gd name="connsiteY10" fmla="*/ 223312 h 832912"/>
                <a:gd name="connsiteX11" fmla="*/ 51980 w 106587"/>
                <a:gd name="connsiteY11" fmla="*/ 451912 h 832912"/>
                <a:gd name="connsiteX12" fmla="*/ 64680 w 106587"/>
                <a:gd name="connsiteY12" fmla="*/ 744012 h 832912"/>
                <a:gd name="connsiteX13" fmla="*/ 51980 w 106587"/>
                <a:gd name="connsiteY13" fmla="*/ 693212 h 832912"/>
                <a:gd name="connsiteX14" fmla="*/ 26580 w 106587"/>
                <a:gd name="connsiteY14" fmla="*/ 566212 h 832912"/>
                <a:gd name="connsiteX15" fmla="*/ 13880 w 106587"/>
                <a:gd name="connsiteY15" fmla="*/ 350312 h 832912"/>
                <a:gd name="connsiteX16" fmla="*/ 13880 w 106587"/>
                <a:gd name="connsiteY16" fmla="*/ 96312 h 832912"/>
                <a:gd name="connsiteX17" fmla="*/ 1180 w 106587"/>
                <a:gd name="connsiteY17" fmla="*/ 58212 h 83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87" h="832912">
                  <a:moveTo>
                    <a:pt x="1180" y="58212"/>
                  </a:moveTo>
                  <a:cubicBezTo>
                    <a:pt x="5413" y="197912"/>
                    <a:pt x="4977" y="337832"/>
                    <a:pt x="13880" y="477312"/>
                  </a:cubicBezTo>
                  <a:cubicBezTo>
                    <a:pt x="17694" y="537059"/>
                    <a:pt x="30813" y="595845"/>
                    <a:pt x="39280" y="655112"/>
                  </a:cubicBezTo>
                  <a:cubicBezTo>
                    <a:pt x="43513" y="684745"/>
                    <a:pt x="42514" y="715614"/>
                    <a:pt x="51980" y="744012"/>
                  </a:cubicBezTo>
                  <a:cubicBezTo>
                    <a:pt x="70200" y="798671"/>
                    <a:pt x="61433" y="769125"/>
                    <a:pt x="77380" y="832912"/>
                  </a:cubicBezTo>
                  <a:cubicBezTo>
                    <a:pt x="81613" y="820212"/>
                    <a:pt x="87455" y="807939"/>
                    <a:pt x="90080" y="794812"/>
                  </a:cubicBezTo>
                  <a:cubicBezTo>
                    <a:pt x="121632" y="637052"/>
                    <a:pt x="100035" y="494148"/>
                    <a:pt x="90080" y="324912"/>
                  </a:cubicBezTo>
                  <a:cubicBezTo>
                    <a:pt x="89055" y="307488"/>
                    <a:pt x="80803" y="291228"/>
                    <a:pt x="77380" y="274112"/>
                  </a:cubicBezTo>
                  <a:cubicBezTo>
                    <a:pt x="72330" y="248862"/>
                    <a:pt x="68913" y="223312"/>
                    <a:pt x="64680" y="197912"/>
                  </a:cubicBezTo>
                  <a:cubicBezTo>
                    <a:pt x="60447" y="134412"/>
                    <a:pt x="96981" y="-37589"/>
                    <a:pt x="51980" y="7412"/>
                  </a:cubicBezTo>
                  <a:cubicBezTo>
                    <a:pt x="1004" y="58388"/>
                    <a:pt x="39280" y="151221"/>
                    <a:pt x="39280" y="223312"/>
                  </a:cubicBezTo>
                  <a:cubicBezTo>
                    <a:pt x="39280" y="299630"/>
                    <a:pt x="48262" y="375685"/>
                    <a:pt x="51980" y="451912"/>
                  </a:cubicBezTo>
                  <a:cubicBezTo>
                    <a:pt x="56728" y="549255"/>
                    <a:pt x="64680" y="646553"/>
                    <a:pt x="64680" y="744012"/>
                  </a:cubicBezTo>
                  <a:cubicBezTo>
                    <a:pt x="64680" y="761466"/>
                    <a:pt x="55403" y="710328"/>
                    <a:pt x="51980" y="693212"/>
                  </a:cubicBezTo>
                  <a:cubicBezTo>
                    <a:pt x="20841" y="537517"/>
                    <a:pt x="56079" y="684208"/>
                    <a:pt x="26580" y="566212"/>
                  </a:cubicBezTo>
                  <a:cubicBezTo>
                    <a:pt x="22347" y="494245"/>
                    <a:pt x="18521" y="422254"/>
                    <a:pt x="13880" y="350312"/>
                  </a:cubicBezTo>
                  <a:cubicBezTo>
                    <a:pt x="359" y="140743"/>
                    <a:pt x="-9028" y="233758"/>
                    <a:pt x="13880" y="96312"/>
                  </a:cubicBezTo>
                  <a:lnTo>
                    <a:pt x="1180" y="58212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5" name="Freeform 4"/>
            <p:cNvSpPr/>
            <p:nvPr/>
          </p:nvSpPr>
          <p:spPr>
            <a:xfrm>
              <a:off x="6362700" y="3530600"/>
              <a:ext cx="2070100" cy="2159000"/>
            </a:xfrm>
            <a:custGeom>
              <a:avLst/>
              <a:gdLst>
                <a:gd name="connsiteX0" fmla="*/ 0 w 2070100"/>
                <a:gd name="connsiteY0" fmla="*/ 12700 h 2159000"/>
                <a:gd name="connsiteX1" fmla="*/ 952500 w 2070100"/>
                <a:gd name="connsiteY1" fmla="*/ 12700 h 2159000"/>
                <a:gd name="connsiteX2" fmla="*/ 1041400 w 2070100"/>
                <a:gd name="connsiteY2" fmla="*/ 0 h 2159000"/>
                <a:gd name="connsiteX3" fmla="*/ 1168400 w 2070100"/>
                <a:gd name="connsiteY3" fmla="*/ 12700 h 2159000"/>
                <a:gd name="connsiteX4" fmla="*/ 1181100 w 2070100"/>
                <a:gd name="connsiteY4" fmla="*/ 50800 h 2159000"/>
                <a:gd name="connsiteX5" fmla="*/ 1193800 w 2070100"/>
                <a:gd name="connsiteY5" fmla="*/ 101600 h 2159000"/>
                <a:gd name="connsiteX6" fmla="*/ 1244600 w 2070100"/>
                <a:gd name="connsiteY6" fmla="*/ 203200 h 2159000"/>
                <a:gd name="connsiteX7" fmla="*/ 1282700 w 2070100"/>
                <a:gd name="connsiteY7" fmla="*/ 304800 h 2159000"/>
                <a:gd name="connsiteX8" fmla="*/ 1320800 w 2070100"/>
                <a:gd name="connsiteY8" fmla="*/ 368300 h 2159000"/>
                <a:gd name="connsiteX9" fmla="*/ 1384300 w 2070100"/>
                <a:gd name="connsiteY9" fmla="*/ 558800 h 2159000"/>
                <a:gd name="connsiteX10" fmla="*/ 1447800 w 2070100"/>
                <a:gd name="connsiteY10" fmla="*/ 685800 h 2159000"/>
                <a:gd name="connsiteX11" fmla="*/ 1460500 w 2070100"/>
                <a:gd name="connsiteY11" fmla="*/ 736600 h 2159000"/>
                <a:gd name="connsiteX12" fmla="*/ 1562100 w 2070100"/>
                <a:gd name="connsiteY12" fmla="*/ 1003300 h 2159000"/>
                <a:gd name="connsiteX13" fmla="*/ 1676400 w 2070100"/>
                <a:gd name="connsiteY13" fmla="*/ 1257300 h 2159000"/>
                <a:gd name="connsiteX14" fmla="*/ 1727200 w 2070100"/>
                <a:gd name="connsiteY14" fmla="*/ 1397000 h 2159000"/>
                <a:gd name="connsiteX15" fmla="*/ 1778000 w 2070100"/>
                <a:gd name="connsiteY15" fmla="*/ 1485900 h 2159000"/>
                <a:gd name="connsiteX16" fmla="*/ 1854200 w 2070100"/>
                <a:gd name="connsiteY16" fmla="*/ 1676400 h 2159000"/>
                <a:gd name="connsiteX17" fmla="*/ 1905000 w 2070100"/>
                <a:gd name="connsiteY17" fmla="*/ 1778000 h 2159000"/>
                <a:gd name="connsiteX18" fmla="*/ 1930400 w 2070100"/>
                <a:gd name="connsiteY18" fmla="*/ 1892300 h 2159000"/>
                <a:gd name="connsiteX19" fmla="*/ 1993900 w 2070100"/>
                <a:gd name="connsiteY19" fmla="*/ 2032000 h 2159000"/>
                <a:gd name="connsiteX20" fmla="*/ 1955800 w 2070100"/>
                <a:gd name="connsiteY20" fmla="*/ 2006600 h 2159000"/>
                <a:gd name="connsiteX21" fmla="*/ 1955800 w 2070100"/>
                <a:gd name="connsiteY21" fmla="*/ 2133600 h 2159000"/>
                <a:gd name="connsiteX22" fmla="*/ 1993900 w 2070100"/>
                <a:gd name="connsiteY22" fmla="*/ 2159000 h 2159000"/>
                <a:gd name="connsiteX23" fmla="*/ 2032000 w 2070100"/>
                <a:gd name="connsiteY23" fmla="*/ 2146300 h 2159000"/>
                <a:gd name="connsiteX24" fmla="*/ 2070100 w 2070100"/>
                <a:gd name="connsiteY24" fmla="*/ 2070100 h 2159000"/>
                <a:gd name="connsiteX25" fmla="*/ 1993900 w 2070100"/>
                <a:gd name="connsiteY25" fmla="*/ 2032000 h 2159000"/>
                <a:gd name="connsiteX26" fmla="*/ 1943100 w 2070100"/>
                <a:gd name="connsiteY26" fmla="*/ 2044700 h 2159000"/>
                <a:gd name="connsiteX27" fmla="*/ 2019300 w 2070100"/>
                <a:gd name="connsiteY27" fmla="*/ 2095500 h 2159000"/>
                <a:gd name="connsiteX28" fmla="*/ 2032000 w 2070100"/>
                <a:gd name="connsiteY28" fmla="*/ 2057400 h 2159000"/>
                <a:gd name="connsiteX29" fmla="*/ 1993900 w 2070100"/>
                <a:gd name="connsiteY29" fmla="*/ 2070100 h 2159000"/>
                <a:gd name="connsiteX30" fmla="*/ 1981200 w 2070100"/>
                <a:gd name="connsiteY30" fmla="*/ 2120900 h 215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70100" h="2159000">
                  <a:moveTo>
                    <a:pt x="0" y="12700"/>
                  </a:moveTo>
                  <a:cubicBezTo>
                    <a:pt x="441856" y="21037"/>
                    <a:pt x="583720" y="38133"/>
                    <a:pt x="952500" y="12700"/>
                  </a:cubicBezTo>
                  <a:cubicBezTo>
                    <a:pt x="982363" y="10640"/>
                    <a:pt x="1011767" y="4233"/>
                    <a:pt x="1041400" y="0"/>
                  </a:cubicBezTo>
                  <a:cubicBezTo>
                    <a:pt x="1083733" y="4233"/>
                    <a:pt x="1128417" y="-1839"/>
                    <a:pt x="1168400" y="12700"/>
                  </a:cubicBezTo>
                  <a:cubicBezTo>
                    <a:pt x="1180981" y="17275"/>
                    <a:pt x="1177422" y="37928"/>
                    <a:pt x="1181100" y="50800"/>
                  </a:cubicBezTo>
                  <a:cubicBezTo>
                    <a:pt x="1185895" y="67583"/>
                    <a:pt x="1187087" y="85488"/>
                    <a:pt x="1193800" y="101600"/>
                  </a:cubicBezTo>
                  <a:cubicBezTo>
                    <a:pt x="1208363" y="136551"/>
                    <a:pt x="1228932" y="168730"/>
                    <a:pt x="1244600" y="203200"/>
                  </a:cubicBezTo>
                  <a:cubicBezTo>
                    <a:pt x="1299558" y="324108"/>
                    <a:pt x="1192642" y="124683"/>
                    <a:pt x="1282700" y="304800"/>
                  </a:cubicBezTo>
                  <a:cubicBezTo>
                    <a:pt x="1293739" y="326878"/>
                    <a:pt x="1311632" y="345381"/>
                    <a:pt x="1320800" y="368300"/>
                  </a:cubicBezTo>
                  <a:cubicBezTo>
                    <a:pt x="1345659" y="430447"/>
                    <a:pt x="1359441" y="496653"/>
                    <a:pt x="1384300" y="558800"/>
                  </a:cubicBezTo>
                  <a:cubicBezTo>
                    <a:pt x="1479748" y="797421"/>
                    <a:pt x="1371101" y="455702"/>
                    <a:pt x="1447800" y="685800"/>
                  </a:cubicBezTo>
                  <a:cubicBezTo>
                    <a:pt x="1453320" y="702359"/>
                    <a:pt x="1454588" y="720177"/>
                    <a:pt x="1460500" y="736600"/>
                  </a:cubicBezTo>
                  <a:cubicBezTo>
                    <a:pt x="1492723" y="826109"/>
                    <a:pt x="1523061" y="916547"/>
                    <a:pt x="1562100" y="1003300"/>
                  </a:cubicBezTo>
                  <a:cubicBezTo>
                    <a:pt x="1600200" y="1087967"/>
                    <a:pt x="1644671" y="1170046"/>
                    <a:pt x="1676400" y="1257300"/>
                  </a:cubicBezTo>
                  <a:cubicBezTo>
                    <a:pt x="1693333" y="1303867"/>
                    <a:pt x="1707076" y="1351721"/>
                    <a:pt x="1727200" y="1397000"/>
                  </a:cubicBezTo>
                  <a:cubicBezTo>
                    <a:pt x="1741062" y="1428189"/>
                    <a:pt x="1762736" y="1455373"/>
                    <a:pt x="1778000" y="1485900"/>
                  </a:cubicBezTo>
                  <a:cubicBezTo>
                    <a:pt x="1828010" y="1585921"/>
                    <a:pt x="1807402" y="1569434"/>
                    <a:pt x="1854200" y="1676400"/>
                  </a:cubicBezTo>
                  <a:cubicBezTo>
                    <a:pt x="1869377" y="1711089"/>
                    <a:pt x="1890437" y="1743049"/>
                    <a:pt x="1905000" y="1778000"/>
                  </a:cubicBezTo>
                  <a:cubicBezTo>
                    <a:pt x="1961902" y="1914564"/>
                    <a:pt x="1866088" y="1731519"/>
                    <a:pt x="1930400" y="1892300"/>
                  </a:cubicBezTo>
                  <a:cubicBezTo>
                    <a:pt x="1942655" y="1922938"/>
                    <a:pt x="2003668" y="1992928"/>
                    <a:pt x="1993900" y="2032000"/>
                  </a:cubicBezTo>
                  <a:cubicBezTo>
                    <a:pt x="1990198" y="2046808"/>
                    <a:pt x="1968500" y="2015067"/>
                    <a:pt x="1955800" y="2006600"/>
                  </a:cubicBezTo>
                  <a:cubicBezTo>
                    <a:pt x="1939539" y="2055384"/>
                    <a:pt x="1928003" y="2071058"/>
                    <a:pt x="1955800" y="2133600"/>
                  </a:cubicBezTo>
                  <a:cubicBezTo>
                    <a:pt x="1961999" y="2147548"/>
                    <a:pt x="1981200" y="2150533"/>
                    <a:pt x="1993900" y="2159000"/>
                  </a:cubicBezTo>
                  <a:cubicBezTo>
                    <a:pt x="2006600" y="2154767"/>
                    <a:pt x="2021547" y="2154663"/>
                    <a:pt x="2032000" y="2146300"/>
                  </a:cubicBezTo>
                  <a:cubicBezTo>
                    <a:pt x="2054381" y="2128395"/>
                    <a:pt x="2061734" y="2095199"/>
                    <a:pt x="2070100" y="2070100"/>
                  </a:cubicBezTo>
                  <a:cubicBezTo>
                    <a:pt x="2050837" y="2057258"/>
                    <a:pt x="2020190" y="2032000"/>
                    <a:pt x="1993900" y="2032000"/>
                  </a:cubicBezTo>
                  <a:cubicBezTo>
                    <a:pt x="1976446" y="2032000"/>
                    <a:pt x="1960033" y="2040467"/>
                    <a:pt x="1943100" y="2044700"/>
                  </a:cubicBezTo>
                  <a:cubicBezTo>
                    <a:pt x="1968500" y="2061633"/>
                    <a:pt x="2009647" y="2124460"/>
                    <a:pt x="2019300" y="2095500"/>
                  </a:cubicBezTo>
                  <a:cubicBezTo>
                    <a:pt x="2023533" y="2082800"/>
                    <a:pt x="2041466" y="2066866"/>
                    <a:pt x="2032000" y="2057400"/>
                  </a:cubicBezTo>
                  <a:cubicBezTo>
                    <a:pt x="2022534" y="2047934"/>
                    <a:pt x="2006600" y="2065867"/>
                    <a:pt x="1993900" y="2070100"/>
                  </a:cubicBezTo>
                  <a:cubicBezTo>
                    <a:pt x="2008456" y="2142882"/>
                    <a:pt x="2025907" y="2143253"/>
                    <a:pt x="1981200" y="21209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" name="Freeform 5"/>
            <p:cNvSpPr/>
            <p:nvPr/>
          </p:nvSpPr>
          <p:spPr>
            <a:xfrm>
              <a:off x="6045200" y="2806700"/>
              <a:ext cx="711200" cy="482600"/>
            </a:xfrm>
            <a:custGeom>
              <a:avLst/>
              <a:gdLst>
                <a:gd name="connsiteX0" fmla="*/ 0 w 711200"/>
                <a:gd name="connsiteY0" fmla="*/ 393700 h 482600"/>
                <a:gd name="connsiteX1" fmla="*/ 127000 w 711200"/>
                <a:gd name="connsiteY1" fmla="*/ 431800 h 482600"/>
                <a:gd name="connsiteX2" fmla="*/ 190500 w 711200"/>
                <a:gd name="connsiteY2" fmla="*/ 457200 h 482600"/>
                <a:gd name="connsiteX3" fmla="*/ 266700 w 711200"/>
                <a:gd name="connsiteY3" fmla="*/ 469900 h 482600"/>
                <a:gd name="connsiteX4" fmla="*/ 330200 w 711200"/>
                <a:gd name="connsiteY4" fmla="*/ 482600 h 482600"/>
                <a:gd name="connsiteX5" fmla="*/ 482600 w 711200"/>
                <a:gd name="connsiteY5" fmla="*/ 444500 h 482600"/>
                <a:gd name="connsiteX6" fmla="*/ 520700 w 711200"/>
                <a:gd name="connsiteY6" fmla="*/ 431800 h 482600"/>
                <a:gd name="connsiteX7" fmla="*/ 622300 w 711200"/>
                <a:gd name="connsiteY7" fmla="*/ 368300 h 482600"/>
                <a:gd name="connsiteX8" fmla="*/ 647700 w 711200"/>
                <a:gd name="connsiteY8" fmla="*/ 330200 h 482600"/>
                <a:gd name="connsiteX9" fmla="*/ 711200 w 711200"/>
                <a:gd name="connsiteY9" fmla="*/ 241300 h 482600"/>
                <a:gd name="connsiteX10" fmla="*/ 698500 w 711200"/>
                <a:gd name="connsiteY10" fmla="*/ 152400 h 482600"/>
                <a:gd name="connsiteX11" fmla="*/ 673100 w 711200"/>
                <a:gd name="connsiteY11" fmla="*/ 101600 h 482600"/>
                <a:gd name="connsiteX12" fmla="*/ 647700 w 711200"/>
                <a:gd name="connsiteY12" fmla="*/ 63500 h 482600"/>
                <a:gd name="connsiteX13" fmla="*/ 609600 w 711200"/>
                <a:gd name="connsiteY13" fmla="*/ 38100 h 482600"/>
                <a:gd name="connsiteX14" fmla="*/ 495300 w 711200"/>
                <a:gd name="connsiteY14" fmla="*/ 0 h 482600"/>
                <a:gd name="connsiteX15" fmla="*/ 330200 w 711200"/>
                <a:gd name="connsiteY15" fmla="*/ 12700 h 482600"/>
                <a:gd name="connsiteX16" fmla="*/ 279400 w 711200"/>
                <a:gd name="connsiteY16" fmla="*/ 25400 h 482600"/>
                <a:gd name="connsiteX17" fmla="*/ 254000 w 711200"/>
                <a:gd name="connsiteY17" fmla="*/ 50800 h 48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11200" h="482600">
                  <a:moveTo>
                    <a:pt x="0" y="393700"/>
                  </a:moveTo>
                  <a:cubicBezTo>
                    <a:pt x="174214" y="463386"/>
                    <a:pt x="-44709" y="380287"/>
                    <a:pt x="127000" y="431800"/>
                  </a:cubicBezTo>
                  <a:cubicBezTo>
                    <a:pt x="148836" y="438351"/>
                    <a:pt x="168506" y="451202"/>
                    <a:pt x="190500" y="457200"/>
                  </a:cubicBezTo>
                  <a:cubicBezTo>
                    <a:pt x="215343" y="463975"/>
                    <a:pt x="241365" y="465294"/>
                    <a:pt x="266700" y="469900"/>
                  </a:cubicBezTo>
                  <a:cubicBezTo>
                    <a:pt x="287938" y="473761"/>
                    <a:pt x="309033" y="478367"/>
                    <a:pt x="330200" y="482600"/>
                  </a:cubicBezTo>
                  <a:cubicBezTo>
                    <a:pt x="432810" y="465498"/>
                    <a:pt x="381971" y="478043"/>
                    <a:pt x="482600" y="444500"/>
                  </a:cubicBezTo>
                  <a:cubicBezTo>
                    <a:pt x="495300" y="440267"/>
                    <a:pt x="509221" y="438688"/>
                    <a:pt x="520700" y="431800"/>
                  </a:cubicBezTo>
                  <a:cubicBezTo>
                    <a:pt x="597288" y="385847"/>
                    <a:pt x="563661" y="407392"/>
                    <a:pt x="622300" y="368300"/>
                  </a:cubicBezTo>
                  <a:cubicBezTo>
                    <a:pt x="630767" y="355600"/>
                    <a:pt x="638828" y="342620"/>
                    <a:pt x="647700" y="330200"/>
                  </a:cubicBezTo>
                  <a:cubicBezTo>
                    <a:pt x="726464" y="219931"/>
                    <a:pt x="651340" y="331090"/>
                    <a:pt x="711200" y="241300"/>
                  </a:cubicBezTo>
                  <a:cubicBezTo>
                    <a:pt x="706967" y="211667"/>
                    <a:pt x="706376" y="181279"/>
                    <a:pt x="698500" y="152400"/>
                  </a:cubicBezTo>
                  <a:cubicBezTo>
                    <a:pt x="693519" y="134135"/>
                    <a:pt x="682493" y="118038"/>
                    <a:pt x="673100" y="101600"/>
                  </a:cubicBezTo>
                  <a:cubicBezTo>
                    <a:pt x="665527" y="88348"/>
                    <a:pt x="658493" y="74293"/>
                    <a:pt x="647700" y="63500"/>
                  </a:cubicBezTo>
                  <a:cubicBezTo>
                    <a:pt x="636907" y="52707"/>
                    <a:pt x="623252" y="44926"/>
                    <a:pt x="609600" y="38100"/>
                  </a:cubicBezTo>
                  <a:cubicBezTo>
                    <a:pt x="561776" y="14188"/>
                    <a:pt x="543806" y="12127"/>
                    <a:pt x="495300" y="0"/>
                  </a:cubicBezTo>
                  <a:cubicBezTo>
                    <a:pt x="440267" y="4233"/>
                    <a:pt x="385018" y="6251"/>
                    <a:pt x="330200" y="12700"/>
                  </a:cubicBezTo>
                  <a:cubicBezTo>
                    <a:pt x="312865" y="14739"/>
                    <a:pt x="295012" y="17594"/>
                    <a:pt x="279400" y="25400"/>
                  </a:cubicBezTo>
                  <a:cubicBezTo>
                    <a:pt x="268690" y="30755"/>
                    <a:pt x="262467" y="42333"/>
                    <a:pt x="254000" y="508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" name="Freeform 6"/>
            <p:cNvSpPr/>
            <p:nvPr/>
          </p:nvSpPr>
          <p:spPr>
            <a:xfrm>
              <a:off x="6273800" y="2740467"/>
              <a:ext cx="127000" cy="193233"/>
            </a:xfrm>
            <a:custGeom>
              <a:avLst/>
              <a:gdLst>
                <a:gd name="connsiteX0" fmla="*/ 0 w 127000"/>
                <a:gd name="connsiteY0" fmla="*/ 142433 h 193233"/>
                <a:gd name="connsiteX1" fmla="*/ 38100 w 127000"/>
                <a:gd name="connsiteY1" fmla="*/ 40833 h 193233"/>
                <a:gd name="connsiteX2" fmla="*/ 50800 w 127000"/>
                <a:gd name="connsiteY2" fmla="*/ 2733 h 193233"/>
                <a:gd name="connsiteX3" fmla="*/ 38100 w 127000"/>
                <a:gd name="connsiteY3" fmla="*/ 53533 h 193233"/>
                <a:gd name="connsiteX4" fmla="*/ 12700 w 127000"/>
                <a:gd name="connsiteY4" fmla="*/ 129733 h 193233"/>
                <a:gd name="connsiteX5" fmla="*/ 88900 w 127000"/>
                <a:gd name="connsiteY5" fmla="*/ 167833 h 193233"/>
                <a:gd name="connsiteX6" fmla="*/ 127000 w 127000"/>
                <a:gd name="connsiteY6" fmla="*/ 193233 h 19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00" h="193233">
                  <a:moveTo>
                    <a:pt x="0" y="142433"/>
                  </a:moveTo>
                  <a:cubicBezTo>
                    <a:pt x="24502" y="19921"/>
                    <a:pt x="-5503" y="128038"/>
                    <a:pt x="38100" y="40833"/>
                  </a:cubicBezTo>
                  <a:cubicBezTo>
                    <a:pt x="44087" y="28859"/>
                    <a:pt x="50800" y="-10654"/>
                    <a:pt x="50800" y="2733"/>
                  </a:cubicBezTo>
                  <a:cubicBezTo>
                    <a:pt x="50800" y="20187"/>
                    <a:pt x="43116" y="36815"/>
                    <a:pt x="38100" y="53533"/>
                  </a:cubicBezTo>
                  <a:cubicBezTo>
                    <a:pt x="30407" y="79178"/>
                    <a:pt x="12700" y="129733"/>
                    <a:pt x="12700" y="129733"/>
                  </a:cubicBezTo>
                  <a:cubicBezTo>
                    <a:pt x="121889" y="202526"/>
                    <a:pt x="-16260" y="115253"/>
                    <a:pt x="88900" y="167833"/>
                  </a:cubicBezTo>
                  <a:cubicBezTo>
                    <a:pt x="102552" y="174659"/>
                    <a:pt x="127000" y="193233"/>
                    <a:pt x="127000" y="19323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Freeform 7"/>
            <p:cNvSpPr/>
            <p:nvPr/>
          </p:nvSpPr>
          <p:spPr>
            <a:xfrm>
              <a:off x="6388100" y="3491874"/>
              <a:ext cx="1196572" cy="127626"/>
            </a:xfrm>
            <a:custGeom>
              <a:avLst/>
              <a:gdLst>
                <a:gd name="connsiteX0" fmla="*/ 0 w 1196572"/>
                <a:gd name="connsiteY0" fmla="*/ 89526 h 127626"/>
                <a:gd name="connsiteX1" fmla="*/ 63500 w 1196572"/>
                <a:gd name="connsiteY1" fmla="*/ 51426 h 127626"/>
                <a:gd name="connsiteX2" fmla="*/ 152400 w 1196572"/>
                <a:gd name="connsiteY2" fmla="*/ 64126 h 127626"/>
                <a:gd name="connsiteX3" fmla="*/ 431800 w 1196572"/>
                <a:gd name="connsiteY3" fmla="*/ 76826 h 127626"/>
                <a:gd name="connsiteX4" fmla="*/ 863600 w 1196572"/>
                <a:gd name="connsiteY4" fmla="*/ 102226 h 127626"/>
                <a:gd name="connsiteX5" fmla="*/ 1016000 w 1196572"/>
                <a:gd name="connsiteY5" fmla="*/ 89526 h 127626"/>
                <a:gd name="connsiteX6" fmla="*/ 1079500 w 1196572"/>
                <a:gd name="connsiteY6" fmla="*/ 76826 h 127626"/>
                <a:gd name="connsiteX7" fmla="*/ 1155700 w 1196572"/>
                <a:gd name="connsiteY7" fmla="*/ 64126 h 127626"/>
                <a:gd name="connsiteX8" fmla="*/ 1079500 w 1196572"/>
                <a:gd name="connsiteY8" fmla="*/ 38726 h 127626"/>
                <a:gd name="connsiteX9" fmla="*/ 546100 w 1196572"/>
                <a:gd name="connsiteY9" fmla="*/ 64126 h 127626"/>
                <a:gd name="connsiteX10" fmla="*/ 355600 w 1196572"/>
                <a:gd name="connsiteY10" fmla="*/ 89526 h 127626"/>
                <a:gd name="connsiteX11" fmla="*/ 215900 w 1196572"/>
                <a:gd name="connsiteY11" fmla="*/ 102226 h 127626"/>
                <a:gd name="connsiteX12" fmla="*/ 152400 w 1196572"/>
                <a:gd name="connsiteY12" fmla="*/ 114926 h 127626"/>
                <a:gd name="connsiteX13" fmla="*/ 114300 w 1196572"/>
                <a:gd name="connsiteY13" fmla="*/ 127626 h 127626"/>
                <a:gd name="connsiteX14" fmla="*/ 38100 w 1196572"/>
                <a:gd name="connsiteY14" fmla="*/ 114926 h 127626"/>
                <a:gd name="connsiteX15" fmla="*/ 457200 w 1196572"/>
                <a:gd name="connsiteY15" fmla="*/ 76826 h 127626"/>
                <a:gd name="connsiteX16" fmla="*/ 533400 w 1196572"/>
                <a:gd name="connsiteY16" fmla="*/ 64126 h 127626"/>
                <a:gd name="connsiteX17" fmla="*/ 939800 w 1196572"/>
                <a:gd name="connsiteY17" fmla="*/ 76826 h 127626"/>
                <a:gd name="connsiteX18" fmla="*/ 1092200 w 1196572"/>
                <a:gd name="connsiteY18" fmla="*/ 102226 h 127626"/>
                <a:gd name="connsiteX19" fmla="*/ 1193800 w 1196572"/>
                <a:gd name="connsiteY19" fmla="*/ 89526 h 127626"/>
                <a:gd name="connsiteX20" fmla="*/ 1155700 w 1196572"/>
                <a:gd name="connsiteY20" fmla="*/ 64126 h 127626"/>
                <a:gd name="connsiteX21" fmla="*/ 1079500 w 1196572"/>
                <a:gd name="connsiteY21" fmla="*/ 51426 h 127626"/>
                <a:gd name="connsiteX22" fmla="*/ 965200 w 1196572"/>
                <a:gd name="connsiteY22" fmla="*/ 38726 h 127626"/>
                <a:gd name="connsiteX23" fmla="*/ 876300 w 1196572"/>
                <a:gd name="connsiteY23" fmla="*/ 26026 h 127626"/>
                <a:gd name="connsiteX24" fmla="*/ 838200 w 1196572"/>
                <a:gd name="connsiteY24" fmla="*/ 13326 h 127626"/>
                <a:gd name="connsiteX25" fmla="*/ 165100 w 1196572"/>
                <a:gd name="connsiteY25" fmla="*/ 26026 h 127626"/>
                <a:gd name="connsiteX26" fmla="*/ 63500 w 1196572"/>
                <a:gd name="connsiteY26" fmla="*/ 51426 h 127626"/>
                <a:gd name="connsiteX27" fmla="*/ 12700 w 1196572"/>
                <a:gd name="connsiteY27" fmla="*/ 64126 h 127626"/>
                <a:gd name="connsiteX28" fmla="*/ 50800 w 1196572"/>
                <a:gd name="connsiteY28" fmla="*/ 89526 h 127626"/>
                <a:gd name="connsiteX29" fmla="*/ 127000 w 1196572"/>
                <a:gd name="connsiteY29" fmla="*/ 64126 h 127626"/>
                <a:gd name="connsiteX30" fmla="*/ 330200 w 1196572"/>
                <a:gd name="connsiteY30" fmla="*/ 38726 h 127626"/>
                <a:gd name="connsiteX31" fmla="*/ 622300 w 1196572"/>
                <a:gd name="connsiteY31" fmla="*/ 51426 h 127626"/>
                <a:gd name="connsiteX32" fmla="*/ 1016000 w 1196572"/>
                <a:gd name="connsiteY32" fmla="*/ 64126 h 127626"/>
                <a:gd name="connsiteX33" fmla="*/ 1104900 w 1196572"/>
                <a:gd name="connsiteY33" fmla="*/ 76826 h 12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96572" h="127626">
                  <a:moveTo>
                    <a:pt x="0" y="89526"/>
                  </a:moveTo>
                  <a:cubicBezTo>
                    <a:pt x="21167" y="76826"/>
                    <a:pt x="39151" y="55484"/>
                    <a:pt x="63500" y="51426"/>
                  </a:cubicBezTo>
                  <a:cubicBezTo>
                    <a:pt x="93027" y="46505"/>
                    <a:pt x="122537" y="62066"/>
                    <a:pt x="152400" y="64126"/>
                  </a:cubicBezTo>
                  <a:cubicBezTo>
                    <a:pt x="245409" y="70540"/>
                    <a:pt x="338667" y="72593"/>
                    <a:pt x="431800" y="76826"/>
                  </a:cubicBezTo>
                  <a:cubicBezTo>
                    <a:pt x="607255" y="106068"/>
                    <a:pt x="563980" y="102226"/>
                    <a:pt x="863600" y="102226"/>
                  </a:cubicBezTo>
                  <a:cubicBezTo>
                    <a:pt x="914576" y="102226"/>
                    <a:pt x="965200" y="93759"/>
                    <a:pt x="1016000" y="89526"/>
                  </a:cubicBezTo>
                  <a:lnTo>
                    <a:pt x="1079500" y="76826"/>
                  </a:lnTo>
                  <a:cubicBezTo>
                    <a:pt x="1104835" y="72220"/>
                    <a:pt x="1155700" y="89876"/>
                    <a:pt x="1155700" y="64126"/>
                  </a:cubicBezTo>
                  <a:cubicBezTo>
                    <a:pt x="1155700" y="37352"/>
                    <a:pt x="1079500" y="38726"/>
                    <a:pt x="1079500" y="38726"/>
                  </a:cubicBezTo>
                  <a:cubicBezTo>
                    <a:pt x="842912" y="47489"/>
                    <a:pt x="756186" y="47319"/>
                    <a:pt x="546100" y="64126"/>
                  </a:cubicBezTo>
                  <a:cubicBezTo>
                    <a:pt x="117980" y="98376"/>
                    <a:pt x="602700" y="58638"/>
                    <a:pt x="355600" y="89526"/>
                  </a:cubicBezTo>
                  <a:cubicBezTo>
                    <a:pt x="309202" y="95326"/>
                    <a:pt x="262467" y="97993"/>
                    <a:pt x="215900" y="102226"/>
                  </a:cubicBezTo>
                  <a:cubicBezTo>
                    <a:pt x="194733" y="106459"/>
                    <a:pt x="173341" y="109691"/>
                    <a:pt x="152400" y="114926"/>
                  </a:cubicBezTo>
                  <a:cubicBezTo>
                    <a:pt x="139413" y="118173"/>
                    <a:pt x="127687" y="127626"/>
                    <a:pt x="114300" y="127626"/>
                  </a:cubicBezTo>
                  <a:cubicBezTo>
                    <a:pt x="88550" y="127626"/>
                    <a:pt x="63500" y="119159"/>
                    <a:pt x="38100" y="114926"/>
                  </a:cubicBezTo>
                  <a:cubicBezTo>
                    <a:pt x="201825" y="33064"/>
                    <a:pt x="50166" y="100085"/>
                    <a:pt x="457200" y="76826"/>
                  </a:cubicBezTo>
                  <a:cubicBezTo>
                    <a:pt x="482908" y="75357"/>
                    <a:pt x="508000" y="68359"/>
                    <a:pt x="533400" y="64126"/>
                  </a:cubicBezTo>
                  <a:lnTo>
                    <a:pt x="939800" y="76826"/>
                  </a:lnTo>
                  <a:cubicBezTo>
                    <a:pt x="1039454" y="81687"/>
                    <a:pt x="1027494" y="80657"/>
                    <a:pt x="1092200" y="102226"/>
                  </a:cubicBezTo>
                  <a:cubicBezTo>
                    <a:pt x="1126067" y="97993"/>
                    <a:pt x="1164534" y="107086"/>
                    <a:pt x="1193800" y="89526"/>
                  </a:cubicBezTo>
                  <a:cubicBezTo>
                    <a:pt x="1206888" y="81673"/>
                    <a:pt x="1170180" y="68953"/>
                    <a:pt x="1155700" y="64126"/>
                  </a:cubicBezTo>
                  <a:cubicBezTo>
                    <a:pt x="1131271" y="55983"/>
                    <a:pt x="1105024" y="54829"/>
                    <a:pt x="1079500" y="51426"/>
                  </a:cubicBezTo>
                  <a:cubicBezTo>
                    <a:pt x="1041502" y="46360"/>
                    <a:pt x="1003238" y="43481"/>
                    <a:pt x="965200" y="38726"/>
                  </a:cubicBezTo>
                  <a:cubicBezTo>
                    <a:pt x="935497" y="35013"/>
                    <a:pt x="905933" y="30259"/>
                    <a:pt x="876300" y="26026"/>
                  </a:cubicBezTo>
                  <a:cubicBezTo>
                    <a:pt x="863600" y="21793"/>
                    <a:pt x="851553" y="14280"/>
                    <a:pt x="838200" y="13326"/>
                  </a:cubicBezTo>
                  <a:cubicBezTo>
                    <a:pt x="497933" y="-10979"/>
                    <a:pt x="518671" y="771"/>
                    <a:pt x="165100" y="26026"/>
                  </a:cubicBezTo>
                  <a:lnTo>
                    <a:pt x="63500" y="51426"/>
                  </a:lnTo>
                  <a:lnTo>
                    <a:pt x="12700" y="64126"/>
                  </a:lnTo>
                  <a:cubicBezTo>
                    <a:pt x="25400" y="72593"/>
                    <a:pt x="35536" y="89526"/>
                    <a:pt x="50800" y="89526"/>
                  </a:cubicBezTo>
                  <a:cubicBezTo>
                    <a:pt x="77574" y="89526"/>
                    <a:pt x="100495" y="67912"/>
                    <a:pt x="127000" y="64126"/>
                  </a:cubicBezTo>
                  <a:cubicBezTo>
                    <a:pt x="253849" y="46005"/>
                    <a:pt x="186149" y="54732"/>
                    <a:pt x="330200" y="38726"/>
                  </a:cubicBezTo>
                  <a:lnTo>
                    <a:pt x="622300" y="51426"/>
                  </a:lnTo>
                  <a:cubicBezTo>
                    <a:pt x="753512" y="56286"/>
                    <a:pt x="885128" y="53515"/>
                    <a:pt x="1016000" y="64126"/>
                  </a:cubicBezTo>
                  <a:cubicBezTo>
                    <a:pt x="1116985" y="72314"/>
                    <a:pt x="1068996" y="112730"/>
                    <a:pt x="1104900" y="7682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`</a:t>
              </a:r>
              <a:endParaRPr lang="sk-SK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6693966" y="2633613"/>
                  <a:ext cx="584839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>
                            <a:latin typeface="Cambria Math"/>
                          </a:rPr>
                          <m:t>𝜔</m:t>
                        </m:r>
                      </m:oMath>
                    </m:oMathPara>
                  </a14:m>
                  <a:endParaRPr lang="sk-SK" sz="3200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3966" y="2633613"/>
                  <a:ext cx="584839" cy="58477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6710894" y="3505200"/>
                  <a:ext cx="550984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/>
                          </a:rPr>
                          <m:t>𝑅</m:t>
                        </m:r>
                      </m:oMath>
                    </m:oMathPara>
                  </a14:m>
                  <a:endParaRPr lang="sk-SK" sz="32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0894" y="3505200"/>
                  <a:ext cx="550984" cy="58477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7559833" y="4385755"/>
                  <a:ext cx="504048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/>
                          </a:rPr>
                          <m:t>𝐿</m:t>
                        </m:r>
                      </m:oMath>
                    </m:oMathPara>
                  </a14:m>
                  <a:endParaRPr lang="sk-SK" sz="3200" dirty="0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9833" y="4385755"/>
                  <a:ext cx="504048" cy="58477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7981325" y="5562600"/>
                  <a:ext cx="629275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/>
                          </a:rPr>
                          <m:t>𝑚</m:t>
                        </m:r>
                      </m:oMath>
                    </m:oMathPara>
                  </a14:m>
                  <a:endParaRPr lang="sk-SK" sz="3200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1325" y="5562600"/>
                  <a:ext cx="629275" cy="58477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5693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Námety </a:t>
            </a:r>
            <a:r>
              <a:rPr lang="sk-SK" dirty="0" smtClean="0"/>
              <a:t>na experimentovanie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524562" cy="4830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dirty="0" smtClean="0"/>
              <a:t>2. Kedy nastáva aký pohyb?</a:t>
            </a:r>
          </a:p>
          <a:p>
            <a:r>
              <a:rPr lang="sk-SK" dirty="0" smtClean="0"/>
              <a:t>Level 1: Slovný popis parametrov</a:t>
            </a:r>
          </a:p>
          <a:p>
            <a:r>
              <a:rPr lang="sk-SK" dirty="0"/>
              <a:t>L</a:t>
            </a:r>
            <a:r>
              <a:rPr lang="sk-SK" dirty="0" smtClean="0"/>
              <a:t>evel 2: </a:t>
            </a:r>
            <a:r>
              <a:rPr lang="sk-SK" b="1" dirty="0" smtClean="0"/>
              <a:t>Fázový diagram</a:t>
            </a:r>
            <a:r>
              <a:rPr lang="sk-SK" dirty="0" smtClean="0"/>
              <a:t>: nájsť oblasti parametrov s rovnakým typom pohybu </a:t>
            </a:r>
            <a:br>
              <a:rPr lang="sk-SK" dirty="0" smtClean="0"/>
            </a:br>
            <a:r>
              <a:rPr lang="sk-SK" sz="2400" dirty="0" smtClean="0"/>
              <a:t>(tento je náhodne vymyslený)</a:t>
            </a:r>
            <a:endParaRPr lang="sk-SK" dirty="0" smtClean="0"/>
          </a:p>
        </p:txBody>
      </p:sp>
      <p:grpSp>
        <p:nvGrpSpPr>
          <p:cNvPr id="27" name="Group 26"/>
          <p:cNvGrpSpPr/>
          <p:nvPr/>
        </p:nvGrpSpPr>
        <p:grpSpPr>
          <a:xfrm>
            <a:off x="2438400" y="3838083"/>
            <a:ext cx="4575043" cy="3019917"/>
            <a:chOff x="304800" y="3914283"/>
            <a:chExt cx="4575043" cy="3019917"/>
          </a:xfrm>
        </p:grpSpPr>
        <p:sp>
          <p:nvSpPr>
            <p:cNvPr id="26" name="Freeform 25"/>
            <p:cNvSpPr/>
            <p:nvPr/>
          </p:nvSpPr>
          <p:spPr>
            <a:xfrm>
              <a:off x="1107943" y="3938123"/>
              <a:ext cx="3260188" cy="1600200"/>
            </a:xfrm>
            <a:custGeom>
              <a:avLst/>
              <a:gdLst>
                <a:gd name="connsiteX0" fmla="*/ 0 w 3260188"/>
                <a:gd name="connsiteY0" fmla="*/ 0 h 1600200"/>
                <a:gd name="connsiteX1" fmla="*/ 38100 w 3260188"/>
                <a:gd name="connsiteY1" fmla="*/ 292100 h 1600200"/>
                <a:gd name="connsiteX2" fmla="*/ 63500 w 3260188"/>
                <a:gd name="connsiteY2" fmla="*/ 533400 h 1600200"/>
                <a:gd name="connsiteX3" fmla="*/ 114300 w 3260188"/>
                <a:gd name="connsiteY3" fmla="*/ 863600 h 1600200"/>
                <a:gd name="connsiteX4" fmla="*/ 152400 w 3260188"/>
                <a:gd name="connsiteY4" fmla="*/ 876300 h 1600200"/>
                <a:gd name="connsiteX5" fmla="*/ 228600 w 3260188"/>
                <a:gd name="connsiteY5" fmla="*/ 952500 h 1600200"/>
                <a:gd name="connsiteX6" fmla="*/ 279400 w 3260188"/>
                <a:gd name="connsiteY6" fmla="*/ 1003300 h 1600200"/>
                <a:gd name="connsiteX7" fmla="*/ 304800 w 3260188"/>
                <a:gd name="connsiteY7" fmla="*/ 1041400 h 1600200"/>
                <a:gd name="connsiteX8" fmla="*/ 393700 w 3260188"/>
                <a:gd name="connsiteY8" fmla="*/ 1168400 h 1600200"/>
                <a:gd name="connsiteX9" fmla="*/ 431800 w 3260188"/>
                <a:gd name="connsiteY9" fmla="*/ 1193800 h 1600200"/>
                <a:gd name="connsiteX10" fmla="*/ 482600 w 3260188"/>
                <a:gd name="connsiteY10" fmla="*/ 1282700 h 1600200"/>
                <a:gd name="connsiteX11" fmla="*/ 558800 w 3260188"/>
                <a:gd name="connsiteY11" fmla="*/ 1333500 h 1600200"/>
                <a:gd name="connsiteX12" fmla="*/ 647700 w 3260188"/>
                <a:gd name="connsiteY12" fmla="*/ 1384300 h 1600200"/>
                <a:gd name="connsiteX13" fmla="*/ 723900 w 3260188"/>
                <a:gd name="connsiteY13" fmla="*/ 1409700 h 1600200"/>
                <a:gd name="connsiteX14" fmla="*/ 762000 w 3260188"/>
                <a:gd name="connsiteY14" fmla="*/ 1422400 h 1600200"/>
                <a:gd name="connsiteX15" fmla="*/ 787400 w 3260188"/>
                <a:gd name="connsiteY15" fmla="*/ 1460500 h 1600200"/>
                <a:gd name="connsiteX16" fmla="*/ 863600 w 3260188"/>
                <a:gd name="connsiteY16" fmla="*/ 1524000 h 1600200"/>
                <a:gd name="connsiteX17" fmla="*/ 889000 w 3260188"/>
                <a:gd name="connsiteY17" fmla="*/ 1562100 h 1600200"/>
                <a:gd name="connsiteX18" fmla="*/ 927100 w 3260188"/>
                <a:gd name="connsiteY18" fmla="*/ 1574800 h 1600200"/>
                <a:gd name="connsiteX19" fmla="*/ 965200 w 3260188"/>
                <a:gd name="connsiteY19" fmla="*/ 1600200 h 1600200"/>
                <a:gd name="connsiteX20" fmla="*/ 1054100 w 3260188"/>
                <a:gd name="connsiteY20" fmla="*/ 1574800 h 1600200"/>
                <a:gd name="connsiteX21" fmla="*/ 1079500 w 3260188"/>
                <a:gd name="connsiteY21" fmla="*/ 1536700 h 1600200"/>
                <a:gd name="connsiteX22" fmla="*/ 1308100 w 3260188"/>
                <a:gd name="connsiteY22" fmla="*/ 1384300 h 1600200"/>
                <a:gd name="connsiteX23" fmla="*/ 1498600 w 3260188"/>
                <a:gd name="connsiteY23" fmla="*/ 1320800 h 1600200"/>
                <a:gd name="connsiteX24" fmla="*/ 1587500 w 3260188"/>
                <a:gd name="connsiteY24" fmla="*/ 1295400 h 1600200"/>
                <a:gd name="connsiteX25" fmla="*/ 1739900 w 3260188"/>
                <a:gd name="connsiteY25" fmla="*/ 1282700 h 1600200"/>
                <a:gd name="connsiteX26" fmla="*/ 1828800 w 3260188"/>
                <a:gd name="connsiteY26" fmla="*/ 1270000 h 1600200"/>
                <a:gd name="connsiteX27" fmla="*/ 1930400 w 3260188"/>
                <a:gd name="connsiteY27" fmla="*/ 1244600 h 1600200"/>
                <a:gd name="connsiteX28" fmla="*/ 2044700 w 3260188"/>
                <a:gd name="connsiteY28" fmla="*/ 1206500 h 1600200"/>
                <a:gd name="connsiteX29" fmla="*/ 2082800 w 3260188"/>
                <a:gd name="connsiteY29" fmla="*/ 1193800 h 1600200"/>
                <a:gd name="connsiteX30" fmla="*/ 2197100 w 3260188"/>
                <a:gd name="connsiteY30" fmla="*/ 1143000 h 1600200"/>
                <a:gd name="connsiteX31" fmla="*/ 2235200 w 3260188"/>
                <a:gd name="connsiteY31" fmla="*/ 1130300 h 1600200"/>
                <a:gd name="connsiteX32" fmla="*/ 2273300 w 3260188"/>
                <a:gd name="connsiteY32" fmla="*/ 1104900 h 1600200"/>
                <a:gd name="connsiteX33" fmla="*/ 2324100 w 3260188"/>
                <a:gd name="connsiteY33" fmla="*/ 1092200 h 1600200"/>
                <a:gd name="connsiteX34" fmla="*/ 2413000 w 3260188"/>
                <a:gd name="connsiteY34" fmla="*/ 1054100 h 1600200"/>
                <a:gd name="connsiteX35" fmla="*/ 2451100 w 3260188"/>
                <a:gd name="connsiteY35" fmla="*/ 1041400 h 1600200"/>
                <a:gd name="connsiteX36" fmla="*/ 2501900 w 3260188"/>
                <a:gd name="connsiteY36" fmla="*/ 1016000 h 1600200"/>
                <a:gd name="connsiteX37" fmla="*/ 2654300 w 3260188"/>
                <a:gd name="connsiteY37" fmla="*/ 977900 h 1600200"/>
                <a:gd name="connsiteX38" fmla="*/ 2781300 w 3260188"/>
                <a:gd name="connsiteY38" fmla="*/ 914400 h 1600200"/>
                <a:gd name="connsiteX39" fmla="*/ 3086100 w 3260188"/>
                <a:gd name="connsiteY39" fmla="*/ 711200 h 1600200"/>
                <a:gd name="connsiteX40" fmla="*/ 3162300 w 3260188"/>
                <a:gd name="connsiteY40" fmla="*/ 647700 h 1600200"/>
                <a:gd name="connsiteX41" fmla="*/ 3238500 w 3260188"/>
                <a:gd name="connsiteY41" fmla="*/ 571500 h 1600200"/>
                <a:gd name="connsiteX42" fmla="*/ 3238500 w 3260188"/>
                <a:gd name="connsiteY42" fmla="*/ 241300 h 1600200"/>
                <a:gd name="connsiteX43" fmla="*/ 3238500 w 3260188"/>
                <a:gd name="connsiteY43" fmla="*/ 63500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260188" h="1600200">
                  <a:moveTo>
                    <a:pt x="0" y="0"/>
                  </a:moveTo>
                  <a:cubicBezTo>
                    <a:pt x="27137" y="162820"/>
                    <a:pt x="2589" y="8013"/>
                    <a:pt x="38100" y="292100"/>
                  </a:cubicBezTo>
                  <a:cubicBezTo>
                    <a:pt x="54650" y="424496"/>
                    <a:pt x="54035" y="363034"/>
                    <a:pt x="63500" y="533400"/>
                  </a:cubicBezTo>
                  <a:cubicBezTo>
                    <a:pt x="73622" y="715591"/>
                    <a:pt x="-7927" y="802486"/>
                    <a:pt x="114300" y="863600"/>
                  </a:cubicBezTo>
                  <a:cubicBezTo>
                    <a:pt x="126274" y="869587"/>
                    <a:pt x="139700" y="872067"/>
                    <a:pt x="152400" y="876300"/>
                  </a:cubicBezTo>
                  <a:lnTo>
                    <a:pt x="228600" y="952500"/>
                  </a:lnTo>
                  <a:cubicBezTo>
                    <a:pt x="245533" y="969433"/>
                    <a:pt x="266116" y="983375"/>
                    <a:pt x="279400" y="1003300"/>
                  </a:cubicBezTo>
                  <a:cubicBezTo>
                    <a:pt x="287867" y="1016000"/>
                    <a:pt x="296710" y="1028457"/>
                    <a:pt x="304800" y="1041400"/>
                  </a:cubicBezTo>
                  <a:cubicBezTo>
                    <a:pt x="337503" y="1093725"/>
                    <a:pt x="348721" y="1123421"/>
                    <a:pt x="393700" y="1168400"/>
                  </a:cubicBezTo>
                  <a:cubicBezTo>
                    <a:pt x="404493" y="1179193"/>
                    <a:pt x="419100" y="1185333"/>
                    <a:pt x="431800" y="1193800"/>
                  </a:cubicBezTo>
                  <a:cubicBezTo>
                    <a:pt x="439287" y="1208774"/>
                    <a:pt x="466644" y="1268738"/>
                    <a:pt x="482600" y="1282700"/>
                  </a:cubicBezTo>
                  <a:cubicBezTo>
                    <a:pt x="505574" y="1302802"/>
                    <a:pt x="533400" y="1316567"/>
                    <a:pt x="558800" y="1333500"/>
                  </a:cubicBezTo>
                  <a:cubicBezTo>
                    <a:pt x="593166" y="1356411"/>
                    <a:pt x="607417" y="1368187"/>
                    <a:pt x="647700" y="1384300"/>
                  </a:cubicBezTo>
                  <a:cubicBezTo>
                    <a:pt x="672559" y="1394244"/>
                    <a:pt x="698500" y="1401233"/>
                    <a:pt x="723900" y="1409700"/>
                  </a:cubicBezTo>
                  <a:lnTo>
                    <a:pt x="762000" y="1422400"/>
                  </a:lnTo>
                  <a:cubicBezTo>
                    <a:pt x="770467" y="1435100"/>
                    <a:pt x="777629" y="1448774"/>
                    <a:pt x="787400" y="1460500"/>
                  </a:cubicBezTo>
                  <a:cubicBezTo>
                    <a:pt x="817958" y="1497170"/>
                    <a:pt x="826138" y="1499025"/>
                    <a:pt x="863600" y="1524000"/>
                  </a:cubicBezTo>
                  <a:cubicBezTo>
                    <a:pt x="872067" y="1536700"/>
                    <a:pt x="877081" y="1552565"/>
                    <a:pt x="889000" y="1562100"/>
                  </a:cubicBezTo>
                  <a:cubicBezTo>
                    <a:pt x="899453" y="1570463"/>
                    <a:pt x="915126" y="1568813"/>
                    <a:pt x="927100" y="1574800"/>
                  </a:cubicBezTo>
                  <a:cubicBezTo>
                    <a:pt x="940752" y="1581626"/>
                    <a:pt x="952500" y="1591733"/>
                    <a:pt x="965200" y="1600200"/>
                  </a:cubicBezTo>
                  <a:cubicBezTo>
                    <a:pt x="968519" y="1599370"/>
                    <a:pt x="1045818" y="1581425"/>
                    <a:pt x="1054100" y="1574800"/>
                  </a:cubicBezTo>
                  <a:cubicBezTo>
                    <a:pt x="1066019" y="1565265"/>
                    <a:pt x="1068206" y="1546967"/>
                    <a:pt x="1079500" y="1536700"/>
                  </a:cubicBezTo>
                  <a:cubicBezTo>
                    <a:pt x="1147231" y="1475126"/>
                    <a:pt x="1224680" y="1422218"/>
                    <a:pt x="1308100" y="1384300"/>
                  </a:cubicBezTo>
                  <a:cubicBezTo>
                    <a:pt x="1436433" y="1325967"/>
                    <a:pt x="1357768" y="1361038"/>
                    <a:pt x="1498600" y="1320800"/>
                  </a:cubicBezTo>
                  <a:cubicBezTo>
                    <a:pt x="1528233" y="1312333"/>
                    <a:pt x="1557058" y="1300207"/>
                    <a:pt x="1587500" y="1295400"/>
                  </a:cubicBezTo>
                  <a:cubicBezTo>
                    <a:pt x="1637852" y="1287450"/>
                    <a:pt x="1689204" y="1288036"/>
                    <a:pt x="1739900" y="1282700"/>
                  </a:cubicBezTo>
                  <a:cubicBezTo>
                    <a:pt x="1769670" y="1279566"/>
                    <a:pt x="1799167" y="1274233"/>
                    <a:pt x="1828800" y="1270000"/>
                  </a:cubicBezTo>
                  <a:cubicBezTo>
                    <a:pt x="1972918" y="1221961"/>
                    <a:pt x="1715844" y="1305902"/>
                    <a:pt x="1930400" y="1244600"/>
                  </a:cubicBezTo>
                  <a:cubicBezTo>
                    <a:pt x="1969016" y="1233567"/>
                    <a:pt x="2006600" y="1219200"/>
                    <a:pt x="2044700" y="1206500"/>
                  </a:cubicBezTo>
                  <a:cubicBezTo>
                    <a:pt x="2057400" y="1202267"/>
                    <a:pt x="2070567" y="1199237"/>
                    <a:pt x="2082800" y="1193800"/>
                  </a:cubicBezTo>
                  <a:cubicBezTo>
                    <a:pt x="2120900" y="1176867"/>
                    <a:pt x="2158614" y="1159036"/>
                    <a:pt x="2197100" y="1143000"/>
                  </a:cubicBezTo>
                  <a:cubicBezTo>
                    <a:pt x="2209457" y="1137851"/>
                    <a:pt x="2223226" y="1136287"/>
                    <a:pt x="2235200" y="1130300"/>
                  </a:cubicBezTo>
                  <a:cubicBezTo>
                    <a:pt x="2248852" y="1123474"/>
                    <a:pt x="2259271" y="1110913"/>
                    <a:pt x="2273300" y="1104900"/>
                  </a:cubicBezTo>
                  <a:cubicBezTo>
                    <a:pt x="2289343" y="1098024"/>
                    <a:pt x="2307696" y="1098165"/>
                    <a:pt x="2324100" y="1092200"/>
                  </a:cubicBezTo>
                  <a:cubicBezTo>
                    <a:pt x="2354399" y="1081182"/>
                    <a:pt x="2383066" y="1066074"/>
                    <a:pt x="2413000" y="1054100"/>
                  </a:cubicBezTo>
                  <a:cubicBezTo>
                    <a:pt x="2425429" y="1049128"/>
                    <a:pt x="2438795" y="1046673"/>
                    <a:pt x="2451100" y="1041400"/>
                  </a:cubicBezTo>
                  <a:cubicBezTo>
                    <a:pt x="2468501" y="1033942"/>
                    <a:pt x="2483830" y="1021647"/>
                    <a:pt x="2501900" y="1016000"/>
                  </a:cubicBezTo>
                  <a:cubicBezTo>
                    <a:pt x="2551880" y="1000381"/>
                    <a:pt x="2603500" y="990600"/>
                    <a:pt x="2654300" y="977900"/>
                  </a:cubicBezTo>
                  <a:cubicBezTo>
                    <a:pt x="2740110" y="920694"/>
                    <a:pt x="2634258" y="987921"/>
                    <a:pt x="2781300" y="914400"/>
                  </a:cubicBezTo>
                  <a:cubicBezTo>
                    <a:pt x="2896444" y="856828"/>
                    <a:pt x="2983292" y="796873"/>
                    <a:pt x="3086100" y="711200"/>
                  </a:cubicBezTo>
                  <a:cubicBezTo>
                    <a:pt x="3111500" y="690033"/>
                    <a:pt x="3137927" y="670042"/>
                    <a:pt x="3162300" y="647700"/>
                  </a:cubicBezTo>
                  <a:cubicBezTo>
                    <a:pt x="3188779" y="623427"/>
                    <a:pt x="3238500" y="571500"/>
                    <a:pt x="3238500" y="571500"/>
                  </a:cubicBezTo>
                  <a:cubicBezTo>
                    <a:pt x="3282658" y="439027"/>
                    <a:pt x="3247133" y="560720"/>
                    <a:pt x="3238500" y="241300"/>
                  </a:cubicBezTo>
                  <a:cubicBezTo>
                    <a:pt x="3236899" y="182055"/>
                    <a:pt x="3238500" y="122767"/>
                    <a:pt x="3238500" y="63500"/>
                  </a:cubicBezTo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841243" y="6427323"/>
              <a:ext cx="4038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993643" y="3914283"/>
              <a:ext cx="0" cy="28178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304800" y="4138628"/>
                  <a:ext cx="511615" cy="6137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𝜔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sk-SK" dirty="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" y="4138628"/>
                  <a:ext cx="511615" cy="613758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4041643" y="6450028"/>
                  <a:ext cx="353238" cy="48417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sk-SK" i="1" dirty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sk-SK" i="1" dirty="0">
                              <a:latin typeface="Cambria Math"/>
                            </a:rPr>
                            <m:t>𝑅</m:t>
                          </m:r>
                        </m:num>
                        <m:den>
                          <m:r>
                            <a:rPr lang="sk-SK" i="1" dirty="0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a14:m>
                  <a:r>
                    <a:rPr lang="sk-SK" dirty="0"/>
                    <a:t> </a:t>
                  </a: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1643" y="6450028"/>
                  <a:ext cx="353238" cy="48417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2532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Freeform 19"/>
            <p:cNvSpPr/>
            <p:nvPr/>
          </p:nvSpPr>
          <p:spPr>
            <a:xfrm>
              <a:off x="1019043" y="4827123"/>
              <a:ext cx="1803400" cy="1546206"/>
            </a:xfrm>
            <a:custGeom>
              <a:avLst/>
              <a:gdLst>
                <a:gd name="connsiteX0" fmla="*/ 114300 w 1803400"/>
                <a:gd name="connsiteY0" fmla="*/ 22206 h 1546206"/>
                <a:gd name="connsiteX1" fmla="*/ 127000 w 1803400"/>
                <a:gd name="connsiteY1" fmla="*/ 365106 h 1546206"/>
                <a:gd name="connsiteX2" fmla="*/ 114300 w 1803400"/>
                <a:gd name="connsiteY2" fmla="*/ 479406 h 1546206"/>
                <a:gd name="connsiteX3" fmla="*/ 88900 w 1803400"/>
                <a:gd name="connsiteY3" fmla="*/ 644506 h 1546206"/>
                <a:gd name="connsiteX4" fmla="*/ 50800 w 1803400"/>
                <a:gd name="connsiteY4" fmla="*/ 1127106 h 1546206"/>
                <a:gd name="connsiteX5" fmla="*/ 25400 w 1803400"/>
                <a:gd name="connsiteY5" fmla="*/ 1317606 h 1546206"/>
                <a:gd name="connsiteX6" fmla="*/ 0 w 1803400"/>
                <a:gd name="connsiteY6" fmla="*/ 1419206 h 1546206"/>
                <a:gd name="connsiteX7" fmla="*/ 12700 w 1803400"/>
                <a:gd name="connsiteY7" fmla="*/ 1470006 h 1546206"/>
                <a:gd name="connsiteX8" fmla="*/ 88900 w 1803400"/>
                <a:gd name="connsiteY8" fmla="*/ 1508106 h 1546206"/>
                <a:gd name="connsiteX9" fmla="*/ 190500 w 1803400"/>
                <a:gd name="connsiteY9" fmla="*/ 1546206 h 1546206"/>
                <a:gd name="connsiteX10" fmla="*/ 609600 w 1803400"/>
                <a:gd name="connsiteY10" fmla="*/ 1520806 h 1546206"/>
                <a:gd name="connsiteX11" fmla="*/ 977900 w 1803400"/>
                <a:gd name="connsiteY11" fmla="*/ 1495406 h 1546206"/>
                <a:gd name="connsiteX12" fmla="*/ 1473200 w 1803400"/>
                <a:gd name="connsiteY12" fmla="*/ 1508106 h 1546206"/>
                <a:gd name="connsiteX13" fmla="*/ 1511300 w 1803400"/>
                <a:gd name="connsiteY13" fmla="*/ 1520806 h 1546206"/>
                <a:gd name="connsiteX14" fmla="*/ 1676400 w 1803400"/>
                <a:gd name="connsiteY14" fmla="*/ 1508106 h 1546206"/>
                <a:gd name="connsiteX15" fmla="*/ 1714500 w 1803400"/>
                <a:gd name="connsiteY15" fmla="*/ 1482706 h 1546206"/>
                <a:gd name="connsiteX16" fmla="*/ 1739900 w 1803400"/>
                <a:gd name="connsiteY16" fmla="*/ 1444606 h 1546206"/>
                <a:gd name="connsiteX17" fmla="*/ 1778000 w 1803400"/>
                <a:gd name="connsiteY17" fmla="*/ 1393806 h 1546206"/>
                <a:gd name="connsiteX18" fmla="*/ 1803400 w 1803400"/>
                <a:gd name="connsiteY18" fmla="*/ 1292206 h 1546206"/>
                <a:gd name="connsiteX19" fmla="*/ 1752600 w 1803400"/>
                <a:gd name="connsiteY19" fmla="*/ 1228706 h 1546206"/>
                <a:gd name="connsiteX20" fmla="*/ 1612900 w 1803400"/>
                <a:gd name="connsiteY20" fmla="*/ 1139806 h 1546206"/>
                <a:gd name="connsiteX21" fmla="*/ 1409700 w 1803400"/>
                <a:gd name="connsiteY21" fmla="*/ 1038206 h 1546206"/>
                <a:gd name="connsiteX22" fmla="*/ 1333500 w 1803400"/>
                <a:gd name="connsiteY22" fmla="*/ 1000106 h 1546206"/>
                <a:gd name="connsiteX23" fmla="*/ 1295400 w 1803400"/>
                <a:gd name="connsiteY23" fmla="*/ 974706 h 1546206"/>
                <a:gd name="connsiteX24" fmla="*/ 1206500 w 1803400"/>
                <a:gd name="connsiteY24" fmla="*/ 949306 h 1546206"/>
                <a:gd name="connsiteX25" fmla="*/ 1079500 w 1803400"/>
                <a:gd name="connsiteY25" fmla="*/ 885806 h 1546206"/>
                <a:gd name="connsiteX26" fmla="*/ 977900 w 1803400"/>
                <a:gd name="connsiteY26" fmla="*/ 822306 h 1546206"/>
                <a:gd name="connsiteX27" fmla="*/ 927100 w 1803400"/>
                <a:gd name="connsiteY27" fmla="*/ 771506 h 1546206"/>
                <a:gd name="connsiteX28" fmla="*/ 736600 w 1803400"/>
                <a:gd name="connsiteY28" fmla="*/ 619106 h 1546206"/>
                <a:gd name="connsiteX29" fmla="*/ 647700 w 1803400"/>
                <a:gd name="connsiteY29" fmla="*/ 530206 h 1546206"/>
                <a:gd name="connsiteX30" fmla="*/ 508000 w 1803400"/>
                <a:gd name="connsiteY30" fmla="*/ 415906 h 1546206"/>
                <a:gd name="connsiteX31" fmla="*/ 393700 w 1803400"/>
                <a:gd name="connsiteY31" fmla="*/ 339706 h 1546206"/>
                <a:gd name="connsiteX32" fmla="*/ 355600 w 1803400"/>
                <a:gd name="connsiteY32" fmla="*/ 301606 h 1546206"/>
                <a:gd name="connsiteX33" fmla="*/ 317500 w 1803400"/>
                <a:gd name="connsiteY33" fmla="*/ 276206 h 1546206"/>
                <a:gd name="connsiteX34" fmla="*/ 215900 w 1803400"/>
                <a:gd name="connsiteY34" fmla="*/ 187306 h 1546206"/>
                <a:gd name="connsiteX35" fmla="*/ 203200 w 1803400"/>
                <a:gd name="connsiteY35" fmla="*/ 136506 h 1546206"/>
                <a:gd name="connsiteX36" fmla="*/ 165100 w 1803400"/>
                <a:gd name="connsiteY36" fmla="*/ 60306 h 1546206"/>
                <a:gd name="connsiteX37" fmla="*/ 127000 w 1803400"/>
                <a:gd name="connsiteY37" fmla="*/ 34906 h 1546206"/>
                <a:gd name="connsiteX38" fmla="*/ 114300 w 1803400"/>
                <a:gd name="connsiteY38" fmla="*/ 22206 h 1546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03400" h="1546206">
                  <a:moveTo>
                    <a:pt x="114300" y="22206"/>
                  </a:moveTo>
                  <a:cubicBezTo>
                    <a:pt x="114300" y="77239"/>
                    <a:pt x="127000" y="250728"/>
                    <a:pt x="127000" y="365106"/>
                  </a:cubicBezTo>
                  <a:cubicBezTo>
                    <a:pt x="127000" y="403440"/>
                    <a:pt x="119055" y="441368"/>
                    <a:pt x="114300" y="479406"/>
                  </a:cubicBezTo>
                  <a:cubicBezTo>
                    <a:pt x="106129" y="544773"/>
                    <a:pt x="99492" y="580952"/>
                    <a:pt x="88900" y="644506"/>
                  </a:cubicBezTo>
                  <a:cubicBezTo>
                    <a:pt x="70250" y="1110748"/>
                    <a:pt x="94263" y="808374"/>
                    <a:pt x="50800" y="1127106"/>
                  </a:cubicBezTo>
                  <a:cubicBezTo>
                    <a:pt x="39686" y="1208610"/>
                    <a:pt x="41427" y="1242814"/>
                    <a:pt x="25400" y="1317606"/>
                  </a:cubicBezTo>
                  <a:cubicBezTo>
                    <a:pt x="18086" y="1351740"/>
                    <a:pt x="0" y="1419206"/>
                    <a:pt x="0" y="1419206"/>
                  </a:cubicBezTo>
                  <a:cubicBezTo>
                    <a:pt x="4233" y="1436139"/>
                    <a:pt x="3018" y="1455483"/>
                    <a:pt x="12700" y="1470006"/>
                  </a:cubicBezTo>
                  <a:cubicBezTo>
                    <a:pt x="27686" y="1492485"/>
                    <a:pt x="66361" y="1499654"/>
                    <a:pt x="88900" y="1508106"/>
                  </a:cubicBezTo>
                  <a:cubicBezTo>
                    <a:pt x="210387" y="1553664"/>
                    <a:pt x="104020" y="1517379"/>
                    <a:pt x="190500" y="1546206"/>
                  </a:cubicBezTo>
                  <a:cubicBezTo>
                    <a:pt x="528122" y="1518071"/>
                    <a:pt x="123449" y="1549975"/>
                    <a:pt x="609600" y="1520806"/>
                  </a:cubicBezTo>
                  <a:lnTo>
                    <a:pt x="977900" y="1495406"/>
                  </a:lnTo>
                  <a:cubicBezTo>
                    <a:pt x="1143000" y="1499639"/>
                    <a:pt x="1308233" y="1500250"/>
                    <a:pt x="1473200" y="1508106"/>
                  </a:cubicBezTo>
                  <a:cubicBezTo>
                    <a:pt x="1486572" y="1508743"/>
                    <a:pt x="1497913" y="1520806"/>
                    <a:pt x="1511300" y="1520806"/>
                  </a:cubicBezTo>
                  <a:cubicBezTo>
                    <a:pt x="1566496" y="1520806"/>
                    <a:pt x="1621367" y="1512339"/>
                    <a:pt x="1676400" y="1508106"/>
                  </a:cubicBezTo>
                  <a:cubicBezTo>
                    <a:pt x="1689100" y="1499639"/>
                    <a:pt x="1703707" y="1493499"/>
                    <a:pt x="1714500" y="1482706"/>
                  </a:cubicBezTo>
                  <a:cubicBezTo>
                    <a:pt x="1725293" y="1471913"/>
                    <a:pt x="1731028" y="1457026"/>
                    <a:pt x="1739900" y="1444606"/>
                  </a:cubicBezTo>
                  <a:cubicBezTo>
                    <a:pt x="1752203" y="1427382"/>
                    <a:pt x="1765300" y="1410739"/>
                    <a:pt x="1778000" y="1393806"/>
                  </a:cubicBezTo>
                  <a:cubicBezTo>
                    <a:pt x="1788022" y="1363741"/>
                    <a:pt x="1803400" y="1322857"/>
                    <a:pt x="1803400" y="1292206"/>
                  </a:cubicBezTo>
                  <a:cubicBezTo>
                    <a:pt x="1803400" y="1249755"/>
                    <a:pt x="1781855" y="1249982"/>
                    <a:pt x="1752600" y="1228706"/>
                  </a:cubicBezTo>
                  <a:cubicBezTo>
                    <a:pt x="1633811" y="1142314"/>
                    <a:pt x="1693210" y="1166576"/>
                    <a:pt x="1612900" y="1139806"/>
                  </a:cubicBezTo>
                  <a:cubicBezTo>
                    <a:pt x="1483373" y="1042661"/>
                    <a:pt x="1552369" y="1073873"/>
                    <a:pt x="1409700" y="1038206"/>
                  </a:cubicBezTo>
                  <a:cubicBezTo>
                    <a:pt x="1300511" y="965413"/>
                    <a:pt x="1438660" y="1052686"/>
                    <a:pt x="1333500" y="1000106"/>
                  </a:cubicBezTo>
                  <a:cubicBezTo>
                    <a:pt x="1319848" y="993280"/>
                    <a:pt x="1309572" y="980375"/>
                    <a:pt x="1295400" y="974706"/>
                  </a:cubicBezTo>
                  <a:cubicBezTo>
                    <a:pt x="1266785" y="963260"/>
                    <a:pt x="1234998" y="961040"/>
                    <a:pt x="1206500" y="949306"/>
                  </a:cubicBezTo>
                  <a:cubicBezTo>
                    <a:pt x="1162735" y="931285"/>
                    <a:pt x="1112967" y="919273"/>
                    <a:pt x="1079500" y="885806"/>
                  </a:cubicBezTo>
                  <a:cubicBezTo>
                    <a:pt x="1025280" y="831586"/>
                    <a:pt x="1058076" y="854376"/>
                    <a:pt x="977900" y="822306"/>
                  </a:cubicBezTo>
                  <a:cubicBezTo>
                    <a:pt x="960967" y="805373"/>
                    <a:pt x="945497" y="786837"/>
                    <a:pt x="927100" y="771506"/>
                  </a:cubicBezTo>
                  <a:cubicBezTo>
                    <a:pt x="776522" y="646024"/>
                    <a:pt x="874011" y="746702"/>
                    <a:pt x="736600" y="619106"/>
                  </a:cubicBezTo>
                  <a:cubicBezTo>
                    <a:pt x="705890" y="590590"/>
                    <a:pt x="682569" y="553452"/>
                    <a:pt x="647700" y="530206"/>
                  </a:cubicBezTo>
                  <a:cubicBezTo>
                    <a:pt x="529005" y="451076"/>
                    <a:pt x="748310" y="599672"/>
                    <a:pt x="508000" y="415906"/>
                  </a:cubicBezTo>
                  <a:cubicBezTo>
                    <a:pt x="471626" y="388091"/>
                    <a:pt x="430332" y="367180"/>
                    <a:pt x="393700" y="339706"/>
                  </a:cubicBezTo>
                  <a:cubicBezTo>
                    <a:pt x="379332" y="328930"/>
                    <a:pt x="369398" y="313104"/>
                    <a:pt x="355600" y="301606"/>
                  </a:cubicBezTo>
                  <a:cubicBezTo>
                    <a:pt x="343874" y="291835"/>
                    <a:pt x="329711" y="285364"/>
                    <a:pt x="317500" y="276206"/>
                  </a:cubicBezTo>
                  <a:cubicBezTo>
                    <a:pt x="255480" y="229691"/>
                    <a:pt x="262894" y="234300"/>
                    <a:pt x="215900" y="187306"/>
                  </a:cubicBezTo>
                  <a:cubicBezTo>
                    <a:pt x="211667" y="170373"/>
                    <a:pt x="207995" y="153289"/>
                    <a:pt x="203200" y="136506"/>
                  </a:cubicBezTo>
                  <a:cubicBezTo>
                    <a:pt x="194937" y="107584"/>
                    <a:pt x="187364" y="82570"/>
                    <a:pt x="165100" y="60306"/>
                  </a:cubicBezTo>
                  <a:cubicBezTo>
                    <a:pt x="154307" y="49513"/>
                    <a:pt x="139211" y="44064"/>
                    <a:pt x="127000" y="34906"/>
                  </a:cubicBezTo>
                  <a:cubicBezTo>
                    <a:pt x="122211" y="31314"/>
                    <a:pt x="114300" y="-32827"/>
                    <a:pt x="114300" y="2220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66800" y="5552392"/>
              <a:ext cx="12222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dirty="0" smtClean="0"/>
                <a:t>Kružnica, veľký pol.</a:t>
              </a:r>
              <a:endParaRPr lang="sk-SK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238243" y="4662023"/>
              <a:ext cx="2451100" cy="1678369"/>
            </a:xfrm>
            <a:custGeom>
              <a:avLst/>
              <a:gdLst>
                <a:gd name="connsiteX0" fmla="*/ 2108200 w 2451100"/>
                <a:gd name="connsiteY0" fmla="*/ 0 h 1678369"/>
                <a:gd name="connsiteX1" fmla="*/ 1981200 w 2451100"/>
                <a:gd name="connsiteY1" fmla="*/ 88900 h 1678369"/>
                <a:gd name="connsiteX2" fmla="*/ 1816100 w 2451100"/>
                <a:gd name="connsiteY2" fmla="*/ 215900 h 1678369"/>
                <a:gd name="connsiteX3" fmla="*/ 1778000 w 2451100"/>
                <a:gd name="connsiteY3" fmla="*/ 228600 h 1678369"/>
                <a:gd name="connsiteX4" fmla="*/ 1714500 w 2451100"/>
                <a:gd name="connsiteY4" fmla="*/ 266700 h 1678369"/>
                <a:gd name="connsiteX5" fmla="*/ 1333500 w 2451100"/>
                <a:gd name="connsiteY5" fmla="*/ 457200 h 1678369"/>
                <a:gd name="connsiteX6" fmla="*/ 1282700 w 2451100"/>
                <a:gd name="connsiteY6" fmla="*/ 482600 h 1678369"/>
                <a:gd name="connsiteX7" fmla="*/ 1117600 w 2451100"/>
                <a:gd name="connsiteY7" fmla="*/ 546100 h 1678369"/>
                <a:gd name="connsiteX8" fmla="*/ 939800 w 2451100"/>
                <a:gd name="connsiteY8" fmla="*/ 596900 h 1678369"/>
                <a:gd name="connsiteX9" fmla="*/ 876300 w 2451100"/>
                <a:gd name="connsiteY9" fmla="*/ 622300 h 1678369"/>
                <a:gd name="connsiteX10" fmla="*/ 812800 w 2451100"/>
                <a:gd name="connsiteY10" fmla="*/ 660400 h 1678369"/>
                <a:gd name="connsiteX11" fmla="*/ 736600 w 2451100"/>
                <a:gd name="connsiteY11" fmla="*/ 673100 h 1678369"/>
                <a:gd name="connsiteX12" fmla="*/ 673100 w 2451100"/>
                <a:gd name="connsiteY12" fmla="*/ 685800 h 1678369"/>
                <a:gd name="connsiteX13" fmla="*/ 622300 w 2451100"/>
                <a:gd name="connsiteY13" fmla="*/ 698500 h 1678369"/>
                <a:gd name="connsiteX14" fmla="*/ 558800 w 2451100"/>
                <a:gd name="connsiteY14" fmla="*/ 711200 h 1678369"/>
                <a:gd name="connsiteX15" fmla="*/ 508000 w 2451100"/>
                <a:gd name="connsiteY15" fmla="*/ 723900 h 1678369"/>
                <a:gd name="connsiteX16" fmla="*/ 254000 w 2451100"/>
                <a:gd name="connsiteY16" fmla="*/ 762000 h 1678369"/>
                <a:gd name="connsiteX17" fmla="*/ 177800 w 2451100"/>
                <a:gd name="connsiteY17" fmla="*/ 787400 h 1678369"/>
                <a:gd name="connsiteX18" fmla="*/ 139700 w 2451100"/>
                <a:gd name="connsiteY18" fmla="*/ 800100 h 1678369"/>
                <a:gd name="connsiteX19" fmla="*/ 50800 w 2451100"/>
                <a:gd name="connsiteY19" fmla="*/ 825500 h 1678369"/>
                <a:gd name="connsiteX20" fmla="*/ 25400 w 2451100"/>
                <a:gd name="connsiteY20" fmla="*/ 863600 h 1678369"/>
                <a:gd name="connsiteX21" fmla="*/ 0 w 2451100"/>
                <a:gd name="connsiteY21" fmla="*/ 939800 h 1678369"/>
                <a:gd name="connsiteX22" fmla="*/ 12700 w 2451100"/>
                <a:gd name="connsiteY22" fmla="*/ 990600 h 1678369"/>
                <a:gd name="connsiteX23" fmla="*/ 25400 w 2451100"/>
                <a:gd name="connsiteY23" fmla="*/ 1028700 h 1678369"/>
                <a:gd name="connsiteX24" fmla="*/ 101600 w 2451100"/>
                <a:gd name="connsiteY24" fmla="*/ 1054100 h 1678369"/>
                <a:gd name="connsiteX25" fmla="*/ 190500 w 2451100"/>
                <a:gd name="connsiteY25" fmla="*/ 1092200 h 1678369"/>
                <a:gd name="connsiteX26" fmla="*/ 304800 w 2451100"/>
                <a:gd name="connsiteY26" fmla="*/ 1130300 h 1678369"/>
                <a:gd name="connsiteX27" fmla="*/ 419100 w 2451100"/>
                <a:gd name="connsiteY27" fmla="*/ 1193800 h 1678369"/>
                <a:gd name="connsiteX28" fmla="*/ 469900 w 2451100"/>
                <a:gd name="connsiteY28" fmla="*/ 1231900 h 1678369"/>
                <a:gd name="connsiteX29" fmla="*/ 508000 w 2451100"/>
                <a:gd name="connsiteY29" fmla="*/ 1244600 h 1678369"/>
                <a:gd name="connsiteX30" fmla="*/ 546100 w 2451100"/>
                <a:gd name="connsiteY30" fmla="*/ 1282700 h 1678369"/>
                <a:gd name="connsiteX31" fmla="*/ 609600 w 2451100"/>
                <a:gd name="connsiteY31" fmla="*/ 1333500 h 1678369"/>
                <a:gd name="connsiteX32" fmla="*/ 660400 w 2451100"/>
                <a:gd name="connsiteY32" fmla="*/ 1384300 h 1678369"/>
                <a:gd name="connsiteX33" fmla="*/ 736600 w 2451100"/>
                <a:gd name="connsiteY33" fmla="*/ 1447800 h 1678369"/>
                <a:gd name="connsiteX34" fmla="*/ 774700 w 2451100"/>
                <a:gd name="connsiteY34" fmla="*/ 1524000 h 1678369"/>
                <a:gd name="connsiteX35" fmla="*/ 850900 w 2451100"/>
                <a:gd name="connsiteY35" fmla="*/ 1574800 h 1678369"/>
                <a:gd name="connsiteX36" fmla="*/ 1079500 w 2451100"/>
                <a:gd name="connsiteY36" fmla="*/ 1600200 h 1678369"/>
                <a:gd name="connsiteX37" fmla="*/ 1447800 w 2451100"/>
                <a:gd name="connsiteY37" fmla="*/ 1612900 h 1678369"/>
                <a:gd name="connsiteX38" fmla="*/ 1727200 w 2451100"/>
                <a:gd name="connsiteY38" fmla="*/ 1638300 h 1678369"/>
                <a:gd name="connsiteX39" fmla="*/ 1854200 w 2451100"/>
                <a:gd name="connsiteY39" fmla="*/ 1651000 h 1678369"/>
                <a:gd name="connsiteX40" fmla="*/ 1892300 w 2451100"/>
                <a:gd name="connsiteY40" fmla="*/ 1663700 h 1678369"/>
                <a:gd name="connsiteX41" fmla="*/ 2387600 w 2451100"/>
                <a:gd name="connsiteY41" fmla="*/ 1663700 h 1678369"/>
                <a:gd name="connsiteX42" fmla="*/ 2451100 w 2451100"/>
                <a:gd name="connsiteY42" fmla="*/ 1651000 h 167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451100" h="1678369">
                  <a:moveTo>
                    <a:pt x="2108200" y="0"/>
                  </a:moveTo>
                  <a:cubicBezTo>
                    <a:pt x="1993585" y="45846"/>
                    <a:pt x="2091443" y="-2969"/>
                    <a:pt x="1981200" y="88900"/>
                  </a:cubicBezTo>
                  <a:cubicBezTo>
                    <a:pt x="1927861" y="133349"/>
                    <a:pt x="1873315" y="176565"/>
                    <a:pt x="1816100" y="215900"/>
                  </a:cubicBezTo>
                  <a:cubicBezTo>
                    <a:pt x="1805069" y="223484"/>
                    <a:pt x="1789974" y="222613"/>
                    <a:pt x="1778000" y="228600"/>
                  </a:cubicBezTo>
                  <a:cubicBezTo>
                    <a:pt x="1755922" y="239639"/>
                    <a:pt x="1736170" y="254880"/>
                    <a:pt x="1714500" y="266700"/>
                  </a:cubicBezTo>
                  <a:cubicBezTo>
                    <a:pt x="1463957" y="403360"/>
                    <a:pt x="1558448" y="351342"/>
                    <a:pt x="1333500" y="457200"/>
                  </a:cubicBezTo>
                  <a:cubicBezTo>
                    <a:pt x="1316370" y="465261"/>
                    <a:pt x="1300370" y="475804"/>
                    <a:pt x="1282700" y="482600"/>
                  </a:cubicBezTo>
                  <a:cubicBezTo>
                    <a:pt x="1227667" y="503767"/>
                    <a:pt x="1173538" y="527454"/>
                    <a:pt x="1117600" y="546100"/>
                  </a:cubicBezTo>
                  <a:cubicBezTo>
                    <a:pt x="1059125" y="565592"/>
                    <a:pt x="997030" y="574008"/>
                    <a:pt x="939800" y="596900"/>
                  </a:cubicBezTo>
                  <a:cubicBezTo>
                    <a:pt x="918633" y="605367"/>
                    <a:pt x="896690" y="612105"/>
                    <a:pt x="876300" y="622300"/>
                  </a:cubicBezTo>
                  <a:cubicBezTo>
                    <a:pt x="854222" y="633339"/>
                    <a:pt x="835998" y="651964"/>
                    <a:pt x="812800" y="660400"/>
                  </a:cubicBezTo>
                  <a:cubicBezTo>
                    <a:pt x="788600" y="669200"/>
                    <a:pt x="761935" y="668494"/>
                    <a:pt x="736600" y="673100"/>
                  </a:cubicBezTo>
                  <a:cubicBezTo>
                    <a:pt x="715362" y="676961"/>
                    <a:pt x="694172" y="681117"/>
                    <a:pt x="673100" y="685800"/>
                  </a:cubicBezTo>
                  <a:cubicBezTo>
                    <a:pt x="656061" y="689586"/>
                    <a:pt x="639339" y="694714"/>
                    <a:pt x="622300" y="698500"/>
                  </a:cubicBezTo>
                  <a:cubicBezTo>
                    <a:pt x="601228" y="703183"/>
                    <a:pt x="579872" y="706517"/>
                    <a:pt x="558800" y="711200"/>
                  </a:cubicBezTo>
                  <a:cubicBezTo>
                    <a:pt x="541761" y="714986"/>
                    <a:pt x="525217" y="721031"/>
                    <a:pt x="508000" y="723900"/>
                  </a:cubicBezTo>
                  <a:cubicBezTo>
                    <a:pt x="440430" y="735162"/>
                    <a:pt x="311605" y="742798"/>
                    <a:pt x="254000" y="762000"/>
                  </a:cubicBezTo>
                  <a:lnTo>
                    <a:pt x="177800" y="787400"/>
                  </a:lnTo>
                  <a:cubicBezTo>
                    <a:pt x="165100" y="791633"/>
                    <a:pt x="152687" y="796853"/>
                    <a:pt x="139700" y="800100"/>
                  </a:cubicBezTo>
                  <a:cubicBezTo>
                    <a:pt x="75913" y="816047"/>
                    <a:pt x="105459" y="807280"/>
                    <a:pt x="50800" y="825500"/>
                  </a:cubicBezTo>
                  <a:cubicBezTo>
                    <a:pt x="42333" y="838200"/>
                    <a:pt x="31599" y="849652"/>
                    <a:pt x="25400" y="863600"/>
                  </a:cubicBezTo>
                  <a:cubicBezTo>
                    <a:pt x="14526" y="888066"/>
                    <a:pt x="0" y="939800"/>
                    <a:pt x="0" y="939800"/>
                  </a:cubicBezTo>
                  <a:cubicBezTo>
                    <a:pt x="4233" y="956733"/>
                    <a:pt x="7905" y="973817"/>
                    <a:pt x="12700" y="990600"/>
                  </a:cubicBezTo>
                  <a:cubicBezTo>
                    <a:pt x="16378" y="1003472"/>
                    <a:pt x="14507" y="1020919"/>
                    <a:pt x="25400" y="1028700"/>
                  </a:cubicBezTo>
                  <a:cubicBezTo>
                    <a:pt x="47187" y="1044262"/>
                    <a:pt x="76991" y="1043553"/>
                    <a:pt x="101600" y="1054100"/>
                  </a:cubicBezTo>
                  <a:cubicBezTo>
                    <a:pt x="131233" y="1066800"/>
                    <a:pt x="160313" y="1080880"/>
                    <a:pt x="190500" y="1092200"/>
                  </a:cubicBezTo>
                  <a:cubicBezTo>
                    <a:pt x="228104" y="1106301"/>
                    <a:pt x="271384" y="1108023"/>
                    <a:pt x="304800" y="1130300"/>
                  </a:cubicBezTo>
                  <a:cubicBezTo>
                    <a:pt x="392139" y="1188526"/>
                    <a:pt x="352040" y="1171447"/>
                    <a:pt x="419100" y="1193800"/>
                  </a:cubicBezTo>
                  <a:cubicBezTo>
                    <a:pt x="436033" y="1206500"/>
                    <a:pt x="451522" y="1221398"/>
                    <a:pt x="469900" y="1231900"/>
                  </a:cubicBezTo>
                  <a:cubicBezTo>
                    <a:pt x="481523" y="1238542"/>
                    <a:pt x="496861" y="1237174"/>
                    <a:pt x="508000" y="1244600"/>
                  </a:cubicBezTo>
                  <a:cubicBezTo>
                    <a:pt x="522944" y="1254563"/>
                    <a:pt x="532583" y="1270873"/>
                    <a:pt x="546100" y="1282700"/>
                  </a:cubicBezTo>
                  <a:cubicBezTo>
                    <a:pt x="566500" y="1300550"/>
                    <a:pt x="589340" y="1315491"/>
                    <a:pt x="609600" y="1333500"/>
                  </a:cubicBezTo>
                  <a:cubicBezTo>
                    <a:pt x="627498" y="1349410"/>
                    <a:pt x="642218" y="1368715"/>
                    <a:pt x="660400" y="1384300"/>
                  </a:cubicBezTo>
                  <a:cubicBezTo>
                    <a:pt x="784169" y="1490388"/>
                    <a:pt x="604485" y="1315685"/>
                    <a:pt x="736600" y="1447800"/>
                  </a:cubicBezTo>
                  <a:cubicBezTo>
                    <a:pt x="745659" y="1474977"/>
                    <a:pt x="751529" y="1503725"/>
                    <a:pt x="774700" y="1524000"/>
                  </a:cubicBezTo>
                  <a:cubicBezTo>
                    <a:pt x="797674" y="1544102"/>
                    <a:pt x="820966" y="1568813"/>
                    <a:pt x="850900" y="1574800"/>
                  </a:cubicBezTo>
                  <a:cubicBezTo>
                    <a:pt x="954489" y="1595518"/>
                    <a:pt x="928767" y="1593022"/>
                    <a:pt x="1079500" y="1600200"/>
                  </a:cubicBezTo>
                  <a:cubicBezTo>
                    <a:pt x="1202201" y="1606043"/>
                    <a:pt x="1325033" y="1608667"/>
                    <a:pt x="1447800" y="1612900"/>
                  </a:cubicBezTo>
                  <a:cubicBezTo>
                    <a:pt x="1604900" y="1639083"/>
                    <a:pt x="1461512" y="1617862"/>
                    <a:pt x="1727200" y="1638300"/>
                  </a:cubicBezTo>
                  <a:cubicBezTo>
                    <a:pt x="1769619" y="1641563"/>
                    <a:pt x="1811867" y="1646767"/>
                    <a:pt x="1854200" y="1651000"/>
                  </a:cubicBezTo>
                  <a:cubicBezTo>
                    <a:pt x="1866900" y="1655233"/>
                    <a:pt x="1878945" y="1662779"/>
                    <a:pt x="1892300" y="1663700"/>
                  </a:cubicBezTo>
                  <a:cubicBezTo>
                    <a:pt x="2197081" y="1684719"/>
                    <a:pt x="2153053" y="1681742"/>
                    <a:pt x="2387600" y="1663700"/>
                  </a:cubicBezTo>
                  <a:cubicBezTo>
                    <a:pt x="2442507" y="1649973"/>
                    <a:pt x="2420946" y="1651000"/>
                    <a:pt x="2451100" y="16510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51043" y="5418357"/>
              <a:ext cx="12222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dirty="0" smtClean="0"/>
                <a:t>Chaotický pohyb</a:t>
              </a:r>
              <a:endParaRPr lang="sk-SK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01829" y="4138628"/>
              <a:ext cx="2061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dirty="0" smtClean="0"/>
                <a:t>Kružnica, veľký alebo malý polomer</a:t>
              </a:r>
              <a:endParaRPr lang="sk-SK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537083" y="3058180"/>
            <a:ext cx="215911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+ Vysvetlenie</a:t>
            </a:r>
          </a:p>
        </p:txBody>
      </p:sp>
    </p:spTree>
    <p:extLst>
      <p:ext uri="{BB962C8B-B14F-4D97-AF65-F5344CB8AC3E}">
        <p14:creationId xmlns:p14="http://schemas.microsoft.com/office/powerpoint/2010/main" val="265456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2589</TotalTime>
  <Words>809</Words>
  <Application>Microsoft Office PowerPoint</Application>
  <PresentationFormat>On-screen Show (4:3)</PresentationFormat>
  <Paragraphs>163</Paragraphs>
  <Slides>21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2. Omeškané kyvadlo</vt:lpstr>
      <vt:lpstr>2. Omeškané kyvadlo</vt:lpstr>
      <vt:lpstr>Jednoduchá aparatúra</vt:lpstr>
      <vt:lpstr>Zoom</vt:lpstr>
      <vt:lpstr>PowerPoint Presentation</vt:lpstr>
      <vt:lpstr>Rýchle pozorovanie trajektórií</vt:lpstr>
      <vt:lpstr>Na čo sme zvedaví?</vt:lpstr>
      <vt:lpstr>Námety na experimentovanie</vt:lpstr>
      <vt:lpstr>Námety na experimentovanie</vt:lpstr>
      <vt:lpstr>Námety na experimentovanie</vt:lpstr>
      <vt:lpstr>Rady a nápady k teórii</vt:lpstr>
      <vt:lpstr>Užitočné: vzťažné sústavy</vt:lpstr>
      <vt:lpstr>Rovnovážne polohy?</vt:lpstr>
      <vt:lpstr>Rovnovážne polohy?</vt:lpstr>
      <vt:lpstr>Použiteľnosť výpočtu</vt:lpstr>
      <vt:lpstr>Iný prístup: malé výchylky v 2 smeroch</vt:lpstr>
      <vt:lpstr>PowerPoint Presentation</vt:lpstr>
      <vt:lpstr>Čo teda s teóriou?</vt:lpstr>
      <vt:lpstr>Ďakujem za pozornosť</vt:lpstr>
      <vt:lpstr>Invertované kyvadlo</vt:lpstr>
      <vt:lpstr>Rovnováha invertovaného kyvadla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Omeškané kyvadlo</dc:title>
  <dc:creator>Ja</dc:creator>
  <cp:lastModifiedBy>Mišo</cp:lastModifiedBy>
  <cp:revision>65</cp:revision>
  <dcterms:created xsi:type="dcterms:W3CDTF">2006-08-16T00:00:00Z</dcterms:created>
  <dcterms:modified xsi:type="dcterms:W3CDTF">2015-09-28T17:06:23Z</dcterms:modified>
</cp:coreProperties>
</file>